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61" r:id="rId5"/>
    <p:sldId id="330" r:id="rId6"/>
    <p:sldId id="300" r:id="rId7"/>
    <p:sldId id="301" r:id="rId8"/>
    <p:sldId id="278" r:id="rId9"/>
    <p:sldId id="317" r:id="rId10"/>
    <p:sldId id="341" r:id="rId11"/>
    <p:sldId id="380" r:id="rId12"/>
    <p:sldId id="381" r:id="rId13"/>
    <p:sldId id="343" r:id="rId14"/>
    <p:sldId id="377" r:id="rId15"/>
    <p:sldId id="382" r:id="rId16"/>
    <p:sldId id="363" r:id="rId17"/>
    <p:sldId id="348" r:id="rId18"/>
    <p:sldId id="384" r:id="rId19"/>
    <p:sldId id="383" r:id="rId20"/>
    <p:sldId id="350" r:id="rId21"/>
    <p:sldId id="385" r:id="rId22"/>
    <p:sldId id="318" r:id="rId23"/>
    <p:sldId id="322" r:id="rId24"/>
    <p:sldId id="386" r:id="rId25"/>
    <p:sldId id="388" r:id="rId26"/>
    <p:sldId id="379" r:id="rId27"/>
    <p:sldId id="389" r:id="rId28"/>
    <p:sldId id="299" r:id="rId29"/>
  </p:sldIdLst>
  <p:sldSz cx="12192000" cy="6858000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80910D-B4A4-A598-AF42-E211D2A70FC3}" name="Sabine Huc" initials="SH" userId="Sabine Huc" providerId="None"/>
  <p188:author id="{90C9C647-52BE-0870-0384-383DB882931E}" name="Karel Lambie" initials="KL" userId="Karel Lambie" providerId="None"/>
  <p188:author id="{DE755376-FAAB-0A46-45E4-3AF078A56006}" name="Christian Van De Pol" initials="CVDP" userId="Christian Van De Pol" providerId="None"/>
  <p188:author id="{173A19D0-605A-483D-269F-10D7A44CD2AF}" name="Christian Van De Pol" initials="CVDP" userId="S::cvandepol@martensdemocom.com::b0d5fcce-3eb0-4b82-9a85-8a67c7b85c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23B14D"/>
    <a:srgbClr val="92D050"/>
    <a:srgbClr val="D9D9D9"/>
    <a:srgbClr val="4472C4"/>
    <a:srgbClr val="129839"/>
    <a:srgbClr val="00C201"/>
    <a:srgbClr val="7030A0"/>
    <a:srgbClr val="8989EF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ronveaux.sharepoint.com/sites/MDC-MDC_BE/Werven/01%20LOPENDE/BE/DS%20AMB/Chertal/Exp&#233;ditions/Expedition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ronveaux.sharepoint.com/sites/MDC-MDC_BE/Werven/01%20LOPENDE/BE/DS%20AMB/Chertal/Exp&#233;ditions/Expeditions-pr&#233;s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[Expeditions.xlsx]PVT-Déchets!PivotTable2</c:name>
    <c:fmtId val="35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B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B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B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B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B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B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B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B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BE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'PVT-Déchets'!$B$40:$B$43</c:f>
              <c:strCache>
                <c:ptCount val="1"/>
                <c:pt idx="0">
                  <c:v> Huile hydraulique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'PVT-Déchets'!$A$44:$A$88</c:f>
              <c:strCache>
                <c:ptCount val="44"/>
                <c:pt idx="0">
                  <c:v>2021-11</c:v>
                </c:pt>
                <c:pt idx="1">
                  <c:v>2021-12</c:v>
                </c:pt>
                <c:pt idx="2">
                  <c:v>2022-01</c:v>
                </c:pt>
                <c:pt idx="3">
                  <c:v>2022-02</c:v>
                </c:pt>
                <c:pt idx="4">
                  <c:v>2022-03</c:v>
                </c:pt>
                <c:pt idx="5">
                  <c:v>2022-04</c:v>
                </c:pt>
                <c:pt idx="6">
                  <c:v>2022-05</c:v>
                </c:pt>
                <c:pt idx="7">
                  <c:v>2022-06</c:v>
                </c:pt>
                <c:pt idx="8">
                  <c:v>2022-07</c:v>
                </c:pt>
                <c:pt idx="9">
                  <c:v>2022-08</c:v>
                </c:pt>
                <c:pt idx="10">
                  <c:v>2022-09</c:v>
                </c:pt>
                <c:pt idx="11">
                  <c:v>2022-10</c:v>
                </c:pt>
                <c:pt idx="12">
                  <c:v>2022-11</c:v>
                </c:pt>
                <c:pt idx="13">
                  <c:v>2022-12</c:v>
                </c:pt>
                <c:pt idx="14">
                  <c:v>2023-01</c:v>
                </c:pt>
                <c:pt idx="15">
                  <c:v>2023-02</c:v>
                </c:pt>
                <c:pt idx="16">
                  <c:v>2023-03</c:v>
                </c:pt>
                <c:pt idx="17">
                  <c:v>2023-04</c:v>
                </c:pt>
                <c:pt idx="18">
                  <c:v>2023-05</c:v>
                </c:pt>
                <c:pt idx="19">
                  <c:v>2023-06</c:v>
                </c:pt>
                <c:pt idx="20">
                  <c:v>2023-07</c:v>
                </c:pt>
                <c:pt idx="21">
                  <c:v>2023-08</c:v>
                </c:pt>
                <c:pt idx="22">
                  <c:v>2023-09</c:v>
                </c:pt>
                <c:pt idx="23">
                  <c:v>2023-10</c:v>
                </c:pt>
                <c:pt idx="24">
                  <c:v>2023-11</c:v>
                </c:pt>
                <c:pt idx="25">
                  <c:v>2013-12</c:v>
                </c:pt>
                <c:pt idx="26">
                  <c:v>2024-01</c:v>
                </c:pt>
                <c:pt idx="27">
                  <c:v>2024-02</c:v>
                </c:pt>
                <c:pt idx="28">
                  <c:v>2024-03</c:v>
                </c:pt>
                <c:pt idx="29">
                  <c:v>2024-05</c:v>
                </c:pt>
                <c:pt idx="30">
                  <c:v>2024-09</c:v>
                </c:pt>
                <c:pt idx="31">
                  <c:v>2024-10</c:v>
                </c:pt>
                <c:pt idx="32">
                  <c:v>2024-11</c:v>
                </c:pt>
                <c:pt idx="33">
                  <c:v>2024-12</c:v>
                </c:pt>
                <c:pt idx="34">
                  <c:v>2025-01</c:v>
                </c:pt>
                <c:pt idx="35">
                  <c:v>2025-02</c:v>
                </c:pt>
                <c:pt idx="36">
                  <c:v>2025-03</c:v>
                </c:pt>
                <c:pt idx="37">
                  <c:v>2025-04</c:v>
                </c:pt>
                <c:pt idx="38">
                  <c:v>2025-05</c:v>
                </c:pt>
                <c:pt idx="39">
                  <c:v>2025-06</c:v>
                </c:pt>
                <c:pt idx="40">
                  <c:v>2025-07</c:v>
                </c:pt>
                <c:pt idx="41">
                  <c:v>2025-08</c:v>
                </c:pt>
                <c:pt idx="42">
                  <c:v>2025-09</c:v>
                </c:pt>
                <c:pt idx="43">
                  <c:v>2025-10</c:v>
                </c:pt>
              </c:strCache>
            </c:strRef>
          </c:cat>
          <c:val>
            <c:numRef>
              <c:f>'PVT-Déchets'!$B$44:$B$88</c:f>
              <c:numCache>
                <c:formatCode>General</c:formatCode>
                <c:ptCount val="44"/>
                <c:pt idx="9" formatCode="\ #,###.00,\ &quot;t&quot;">
                  <c:v>10000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38-4334-9E7A-071103ACCAD9}"/>
            </c:ext>
          </c:extLst>
        </c:ser>
        <c:ser>
          <c:idx val="1"/>
          <c:order val="1"/>
          <c:tx>
            <c:strRef>
              <c:f>'PVT-Déchets'!$C$40:$C$43</c:f>
              <c:strCache>
                <c:ptCount val="1"/>
                <c:pt idx="0">
                  <c:v>160214 
Déchet électronique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'PVT-Déchets'!$A$44:$A$88</c:f>
              <c:strCache>
                <c:ptCount val="44"/>
                <c:pt idx="0">
                  <c:v>2021-11</c:v>
                </c:pt>
                <c:pt idx="1">
                  <c:v>2021-12</c:v>
                </c:pt>
                <c:pt idx="2">
                  <c:v>2022-01</c:v>
                </c:pt>
                <c:pt idx="3">
                  <c:v>2022-02</c:v>
                </c:pt>
                <c:pt idx="4">
                  <c:v>2022-03</c:v>
                </c:pt>
                <c:pt idx="5">
                  <c:v>2022-04</c:v>
                </c:pt>
                <c:pt idx="6">
                  <c:v>2022-05</c:v>
                </c:pt>
                <c:pt idx="7">
                  <c:v>2022-06</c:v>
                </c:pt>
                <c:pt idx="8">
                  <c:v>2022-07</c:v>
                </c:pt>
                <c:pt idx="9">
                  <c:v>2022-08</c:v>
                </c:pt>
                <c:pt idx="10">
                  <c:v>2022-09</c:v>
                </c:pt>
                <c:pt idx="11">
                  <c:v>2022-10</c:v>
                </c:pt>
                <c:pt idx="12">
                  <c:v>2022-11</c:v>
                </c:pt>
                <c:pt idx="13">
                  <c:v>2022-12</c:v>
                </c:pt>
                <c:pt idx="14">
                  <c:v>2023-01</c:v>
                </c:pt>
                <c:pt idx="15">
                  <c:v>2023-02</c:v>
                </c:pt>
                <c:pt idx="16">
                  <c:v>2023-03</c:v>
                </c:pt>
                <c:pt idx="17">
                  <c:v>2023-04</c:v>
                </c:pt>
                <c:pt idx="18">
                  <c:v>2023-05</c:v>
                </c:pt>
                <c:pt idx="19">
                  <c:v>2023-06</c:v>
                </c:pt>
                <c:pt idx="20">
                  <c:v>2023-07</c:v>
                </c:pt>
                <c:pt idx="21">
                  <c:v>2023-08</c:v>
                </c:pt>
                <c:pt idx="22">
                  <c:v>2023-09</c:v>
                </c:pt>
                <c:pt idx="23">
                  <c:v>2023-10</c:v>
                </c:pt>
                <c:pt idx="24">
                  <c:v>2023-11</c:v>
                </c:pt>
                <c:pt idx="25">
                  <c:v>2013-12</c:v>
                </c:pt>
                <c:pt idx="26">
                  <c:v>2024-01</c:v>
                </c:pt>
                <c:pt idx="27">
                  <c:v>2024-02</c:v>
                </c:pt>
                <c:pt idx="28">
                  <c:v>2024-03</c:v>
                </c:pt>
                <c:pt idx="29">
                  <c:v>2024-05</c:v>
                </c:pt>
                <c:pt idx="30">
                  <c:v>2024-09</c:v>
                </c:pt>
                <c:pt idx="31">
                  <c:v>2024-10</c:v>
                </c:pt>
                <c:pt idx="32">
                  <c:v>2024-11</c:v>
                </c:pt>
                <c:pt idx="33">
                  <c:v>2024-12</c:v>
                </c:pt>
                <c:pt idx="34">
                  <c:v>2025-01</c:v>
                </c:pt>
                <c:pt idx="35">
                  <c:v>2025-02</c:v>
                </c:pt>
                <c:pt idx="36">
                  <c:v>2025-03</c:v>
                </c:pt>
                <c:pt idx="37">
                  <c:v>2025-04</c:v>
                </c:pt>
                <c:pt idx="38">
                  <c:v>2025-05</c:v>
                </c:pt>
                <c:pt idx="39">
                  <c:v>2025-06</c:v>
                </c:pt>
                <c:pt idx="40">
                  <c:v>2025-07</c:v>
                </c:pt>
                <c:pt idx="41">
                  <c:v>2025-08</c:v>
                </c:pt>
                <c:pt idx="42">
                  <c:v>2025-09</c:v>
                </c:pt>
                <c:pt idx="43">
                  <c:v>2025-10</c:v>
                </c:pt>
              </c:strCache>
            </c:strRef>
          </c:cat>
          <c:val>
            <c:numRef>
              <c:f>'PVT-Déchets'!$C$44:$C$88</c:f>
              <c:numCache>
                <c:formatCode>\ #,###.00,\ "t"</c:formatCode>
                <c:ptCount val="44"/>
                <c:pt idx="1">
                  <c:v>4740</c:v>
                </c:pt>
                <c:pt idx="3">
                  <c:v>4740</c:v>
                </c:pt>
                <c:pt idx="4">
                  <c:v>15600</c:v>
                </c:pt>
                <c:pt idx="7">
                  <c:v>10360</c:v>
                </c:pt>
                <c:pt idx="8">
                  <c:v>6960</c:v>
                </c:pt>
                <c:pt idx="9">
                  <c:v>5240</c:v>
                </c:pt>
                <c:pt idx="12">
                  <c:v>14840</c:v>
                </c:pt>
                <c:pt idx="18">
                  <c:v>5720</c:v>
                </c:pt>
                <c:pt idx="29">
                  <c:v>4260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38-4334-9E7A-071103ACCAD9}"/>
            </c:ext>
          </c:extLst>
        </c:ser>
        <c:ser>
          <c:idx val="2"/>
          <c:order val="2"/>
          <c:tx>
            <c:strRef>
              <c:f>'PVT-Déchets'!$D$40:$D$43</c:f>
              <c:strCache>
                <c:ptCount val="1"/>
                <c:pt idx="0">
                  <c:v>170201 
Bois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'PVT-Déchets'!$A$44:$A$88</c:f>
              <c:strCache>
                <c:ptCount val="44"/>
                <c:pt idx="0">
                  <c:v>2021-11</c:v>
                </c:pt>
                <c:pt idx="1">
                  <c:v>2021-12</c:v>
                </c:pt>
                <c:pt idx="2">
                  <c:v>2022-01</c:v>
                </c:pt>
                <c:pt idx="3">
                  <c:v>2022-02</c:v>
                </c:pt>
                <c:pt idx="4">
                  <c:v>2022-03</c:v>
                </c:pt>
                <c:pt idx="5">
                  <c:v>2022-04</c:v>
                </c:pt>
                <c:pt idx="6">
                  <c:v>2022-05</c:v>
                </c:pt>
                <c:pt idx="7">
                  <c:v>2022-06</c:v>
                </c:pt>
                <c:pt idx="8">
                  <c:v>2022-07</c:v>
                </c:pt>
                <c:pt idx="9">
                  <c:v>2022-08</c:v>
                </c:pt>
                <c:pt idx="10">
                  <c:v>2022-09</c:v>
                </c:pt>
                <c:pt idx="11">
                  <c:v>2022-10</c:v>
                </c:pt>
                <c:pt idx="12">
                  <c:v>2022-11</c:v>
                </c:pt>
                <c:pt idx="13">
                  <c:v>2022-12</c:v>
                </c:pt>
                <c:pt idx="14">
                  <c:v>2023-01</c:v>
                </c:pt>
                <c:pt idx="15">
                  <c:v>2023-02</c:v>
                </c:pt>
                <c:pt idx="16">
                  <c:v>2023-03</c:v>
                </c:pt>
                <c:pt idx="17">
                  <c:v>2023-04</c:v>
                </c:pt>
                <c:pt idx="18">
                  <c:v>2023-05</c:v>
                </c:pt>
                <c:pt idx="19">
                  <c:v>2023-06</c:v>
                </c:pt>
                <c:pt idx="20">
                  <c:v>2023-07</c:v>
                </c:pt>
                <c:pt idx="21">
                  <c:v>2023-08</c:v>
                </c:pt>
                <c:pt idx="22">
                  <c:v>2023-09</c:v>
                </c:pt>
                <c:pt idx="23">
                  <c:v>2023-10</c:v>
                </c:pt>
                <c:pt idx="24">
                  <c:v>2023-11</c:v>
                </c:pt>
                <c:pt idx="25">
                  <c:v>2013-12</c:v>
                </c:pt>
                <c:pt idx="26">
                  <c:v>2024-01</c:v>
                </c:pt>
                <c:pt idx="27">
                  <c:v>2024-02</c:v>
                </c:pt>
                <c:pt idx="28">
                  <c:v>2024-03</c:v>
                </c:pt>
                <c:pt idx="29">
                  <c:v>2024-05</c:v>
                </c:pt>
                <c:pt idx="30">
                  <c:v>2024-09</c:v>
                </c:pt>
                <c:pt idx="31">
                  <c:v>2024-10</c:v>
                </c:pt>
                <c:pt idx="32">
                  <c:v>2024-11</c:v>
                </c:pt>
                <c:pt idx="33">
                  <c:v>2024-12</c:v>
                </c:pt>
                <c:pt idx="34">
                  <c:v>2025-01</c:v>
                </c:pt>
                <c:pt idx="35">
                  <c:v>2025-02</c:v>
                </c:pt>
                <c:pt idx="36">
                  <c:v>2025-03</c:v>
                </c:pt>
                <c:pt idx="37">
                  <c:v>2025-04</c:v>
                </c:pt>
                <c:pt idx="38">
                  <c:v>2025-05</c:v>
                </c:pt>
                <c:pt idx="39">
                  <c:v>2025-06</c:v>
                </c:pt>
                <c:pt idx="40">
                  <c:v>2025-07</c:v>
                </c:pt>
                <c:pt idx="41">
                  <c:v>2025-08</c:v>
                </c:pt>
                <c:pt idx="42">
                  <c:v>2025-09</c:v>
                </c:pt>
                <c:pt idx="43">
                  <c:v>2025-10</c:v>
                </c:pt>
              </c:strCache>
            </c:strRef>
          </c:cat>
          <c:val>
            <c:numRef>
              <c:f>'PVT-Déchets'!$D$44:$D$88</c:f>
              <c:numCache>
                <c:formatCode>\ #,###.00,\ "t"</c:formatCode>
                <c:ptCount val="44"/>
                <c:pt idx="0">
                  <c:v>15040</c:v>
                </c:pt>
                <c:pt idx="1">
                  <c:v>17060</c:v>
                </c:pt>
                <c:pt idx="3">
                  <c:v>19620</c:v>
                </c:pt>
                <c:pt idx="4">
                  <c:v>44980</c:v>
                </c:pt>
                <c:pt idx="5">
                  <c:v>6000</c:v>
                </c:pt>
                <c:pt idx="6">
                  <c:v>41720</c:v>
                </c:pt>
                <c:pt idx="7">
                  <c:v>25540</c:v>
                </c:pt>
                <c:pt idx="8">
                  <c:v>4640</c:v>
                </c:pt>
                <c:pt idx="9">
                  <c:v>21480</c:v>
                </c:pt>
                <c:pt idx="10">
                  <c:v>34420</c:v>
                </c:pt>
                <c:pt idx="11">
                  <c:v>20480</c:v>
                </c:pt>
                <c:pt idx="12">
                  <c:v>2880</c:v>
                </c:pt>
                <c:pt idx="14">
                  <c:v>32520</c:v>
                </c:pt>
                <c:pt idx="17">
                  <c:v>75920</c:v>
                </c:pt>
                <c:pt idx="19">
                  <c:v>19140</c:v>
                </c:pt>
                <c:pt idx="24">
                  <c:v>44040</c:v>
                </c:pt>
                <c:pt idx="25">
                  <c:v>20300</c:v>
                </c:pt>
                <c:pt idx="27">
                  <c:v>6200</c:v>
                </c:pt>
                <c:pt idx="32">
                  <c:v>10920</c:v>
                </c:pt>
                <c:pt idx="35">
                  <c:v>100960</c:v>
                </c:pt>
                <c:pt idx="36">
                  <c:v>10900</c:v>
                </c:pt>
                <c:pt idx="40">
                  <c:v>35860</c:v>
                </c:pt>
                <c:pt idx="41">
                  <c:v>31400</c:v>
                </c:pt>
                <c:pt idx="42">
                  <c:v>5340</c:v>
                </c:pt>
                <c:pt idx="43">
                  <c:v>14440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38-4334-9E7A-071103ACCAD9}"/>
            </c:ext>
          </c:extLst>
        </c:ser>
        <c:ser>
          <c:idx val="3"/>
          <c:order val="3"/>
          <c:tx>
            <c:strRef>
              <c:f>'PVT-Déchets'!$E$40:$E$43</c:f>
              <c:strCache>
                <c:ptCount val="1"/>
                <c:pt idx="0">
                  <c:v>170302 
Roofing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'PVT-Déchets'!$A$44:$A$88</c:f>
              <c:strCache>
                <c:ptCount val="44"/>
                <c:pt idx="0">
                  <c:v>2021-11</c:v>
                </c:pt>
                <c:pt idx="1">
                  <c:v>2021-12</c:v>
                </c:pt>
                <c:pt idx="2">
                  <c:v>2022-01</c:v>
                </c:pt>
                <c:pt idx="3">
                  <c:v>2022-02</c:v>
                </c:pt>
                <c:pt idx="4">
                  <c:v>2022-03</c:v>
                </c:pt>
                <c:pt idx="5">
                  <c:v>2022-04</c:v>
                </c:pt>
                <c:pt idx="6">
                  <c:v>2022-05</c:v>
                </c:pt>
                <c:pt idx="7">
                  <c:v>2022-06</c:v>
                </c:pt>
                <c:pt idx="8">
                  <c:v>2022-07</c:v>
                </c:pt>
                <c:pt idx="9">
                  <c:v>2022-08</c:v>
                </c:pt>
                <c:pt idx="10">
                  <c:v>2022-09</c:v>
                </c:pt>
                <c:pt idx="11">
                  <c:v>2022-10</c:v>
                </c:pt>
                <c:pt idx="12">
                  <c:v>2022-11</c:v>
                </c:pt>
                <c:pt idx="13">
                  <c:v>2022-12</c:v>
                </c:pt>
                <c:pt idx="14">
                  <c:v>2023-01</c:v>
                </c:pt>
                <c:pt idx="15">
                  <c:v>2023-02</c:v>
                </c:pt>
                <c:pt idx="16">
                  <c:v>2023-03</c:v>
                </c:pt>
                <c:pt idx="17">
                  <c:v>2023-04</c:v>
                </c:pt>
                <c:pt idx="18">
                  <c:v>2023-05</c:v>
                </c:pt>
                <c:pt idx="19">
                  <c:v>2023-06</c:v>
                </c:pt>
                <c:pt idx="20">
                  <c:v>2023-07</c:v>
                </c:pt>
                <c:pt idx="21">
                  <c:v>2023-08</c:v>
                </c:pt>
                <c:pt idx="22">
                  <c:v>2023-09</c:v>
                </c:pt>
                <c:pt idx="23">
                  <c:v>2023-10</c:v>
                </c:pt>
                <c:pt idx="24">
                  <c:v>2023-11</c:v>
                </c:pt>
                <c:pt idx="25">
                  <c:v>2013-12</c:v>
                </c:pt>
                <c:pt idx="26">
                  <c:v>2024-01</c:v>
                </c:pt>
                <c:pt idx="27">
                  <c:v>2024-02</c:v>
                </c:pt>
                <c:pt idx="28">
                  <c:v>2024-03</c:v>
                </c:pt>
                <c:pt idx="29">
                  <c:v>2024-05</c:v>
                </c:pt>
                <c:pt idx="30">
                  <c:v>2024-09</c:v>
                </c:pt>
                <c:pt idx="31">
                  <c:v>2024-10</c:v>
                </c:pt>
                <c:pt idx="32">
                  <c:v>2024-11</c:v>
                </c:pt>
                <c:pt idx="33">
                  <c:v>2024-12</c:v>
                </c:pt>
                <c:pt idx="34">
                  <c:v>2025-01</c:v>
                </c:pt>
                <c:pt idx="35">
                  <c:v>2025-02</c:v>
                </c:pt>
                <c:pt idx="36">
                  <c:v>2025-03</c:v>
                </c:pt>
                <c:pt idx="37">
                  <c:v>2025-04</c:v>
                </c:pt>
                <c:pt idx="38">
                  <c:v>2025-05</c:v>
                </c:pt>
                <c:pt idx="39">
                  <c:v>2025-06</c:v>
                </c:pt>
                <c:pt idx="40">
                  <c:v>2025-07</c:v>
                </c:pt>
                <c:pt idx="41">
                  <c:v>2025-08</c:v>
                </c:pt>
                <c:pt idx="42">
                  <c:v>2025-09</c:v>
                </c:pt>
                <c:pt idx="43">
                  <c:v>2025-10</c:v>
                </c:pt>
              </c:strCache>
            </c:strRef>
          </c:cat>
          <c:val>
            <c:numRef>
              <c:f>'PVT-Déchets'!$E$44:$E$88</c:f>
              <c:numCache>
                <c:formatCode>General</c:formatCode>
                <c:ptCount val="44"/>
                <c:pt idx="4" formatCode="\ #,###.00,\ &quot;t&quot;">
                  <c:v>42960</c:v>
                </c:pt>
                <c:pt idx="6" formatCode="\ #,###.00,\ &quot;t&quot;">
                  <c:v>29440</c:v>
                </c:pt>
                <c:pt idx="7" formatCode="\ #,###.00,\ &quot;t&quot;">
                  <c:v>52320</c:v>
                </c:pt>
                <c:pt idx="8" formatCode="\ #,###.00,\ &quot;t&quot;">
                  <c:v>7200</c:v>
                </c:pt>
                <c:pt idx="9" formatCode="\ #,###.00,\ &quot;t&quot;">
                  <c:v>13100</c:v>
                </c:pt>
                <c:pt idx="10" formatCode="\ #,###.00,\ &quot;t&quot;">
                  <c:v>33460</c:v>
                </c:pt>
                <c:pt idx="15" formatCode="\ #,###.00,\ &quot;t&quot;">
                  <c:v>21340</c:v>
                </c:pt>
                <c:pt idx="16" formatCode="\ #,###.00,\ &quot;t&quot;">
                  <c:v>67240</c:v>
                </c:pt>
                <c:pt idx="17" formatCode="\ #,###.00,\ &quot;t&quot;">
                  <c:v>22420</c:v>
                </c:pt>
                <c:pt idx="18" formatCode="\ #,###.00,\ &quot;t&quot;">
                  <c:v>21240</c:v>
                </c:pt>
                <c:pt idx="33" formatCode="\ #,###.00,\ &quot;t&quot;">
                  <c:v>21240</c:v>
                </c:pt>
                <c:pt idx="40" formatCode="\ #,###.00,\ &quot;t&quot;">
                  <c:v>24780</c:v>
                </c:pt>
                <c:pt idx="41" formatCode="\ #,###.00,\ &quot;t&quot;">
                  <c:v>79040</c:v>
                </c:pt>
                <c:pt idx="42" formatCode="\ #,###.00,\ &quot;t&quot;">
                  <c:v>8460</c:v>
                </c:pt>
                <c:pt idx="43" formatCode="\ #,###.00,\ &quot;t&quot;">
                  <c:v>22660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38-4334-9E7A-071103ACCAD9}"/>
            </c:ext>
          </c:extLst>
        </c:ser>
        <c:ser>
          <c:idx val="4"/>
          <c:order val="4"/>
          <c:tx>
            <c:strRef>
              <c:f>'PVT-Déchets'!$F$40:$F$43</c:f>
              <c:strCache>
                <c:ptCount val="1"/>
                <c:pt idx="0">
                  <c:v>170605* 
Amiante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'PVT-Déchets'!$A$44:$A$88</c:f>
              <c:strCache>
                <c:ptCount val="44"/>
                <c:pt idx="0">
                  <c:v>2021-11</c:v>
                </c:pt>
                <c:pt idx="1">
                  <c:v>2021-12</c:v>
                </c:pt>
                <c:pt idx="2">
                  <c:v>2022-01</c:v>
                </c:pt>
                <c:pt idx="3">
                  <c:v>2022-02</c:v>
                </c:pt>
                <c:pt idx="4">
                  <c:v>2022-03</c:v>
                </c:pt>
                <c:pt idx="5">
                  <c:v>2022-04</c:v>
                </c:pt>
                <c:pt idx="6">
                  <c:v>2022-05</c:v>
                </c:pt>
                <c:pt idx="7">
                  <c:v>2022-06</c:v>
                </c:pt>
                <c:pt idx="8">
                  <c:v>2022-07</c:v>
                </c:pt>
                <c:pt idx="9">
                  <c:v>2022-08</c:v>
                </c:pt>
                <c:pt idx="10">
                  <c:v>2022-09</c:v>
                </c:pt>
                <c:pt idx="11">
                  <c:v>2022-10</c:v>
                </c:pt>
                <c:pt idx="12">
                  <c:v>2022-11</c:v>
                </c:pt>
                <c:pt idx="13">
                  <c:v>2022-12</c:v>
                </c:pt>
                <c:pt idx="14">
                  <c:v>2023-01</c:v>
                </c:pt>
                <c:pt idx="15">
                  <c:v>2023-02</c:v>
                </c:pt>
                <c:pt idx="16">
                  <c:v>2023-03</c:v>
                </c:pt>
                <c:pt idx="17">
                  <c:v>2023-04</c:v>
                </c:pt>
                <c:pt idx="18">
                  <c:v>2023-05</c:v>
                </c:pt>
                <c:pt idx="19">
                  <c:v>2023-06</c:v>
                </c:pt>
                <c:pt idx="20">
                  <c:v>2023-07</c:v>
                </c:pt>
                <c:pt idx="21">
                  <c:v>2023-08</c:v>
                </c:pt>
                <c:pt idx="22">
                  <c:v>2023-09</c:v>
                </c:pt>
                <c:pt idx="23">
                  <c:v>2023-10</c:v>
                </c:pt>
                <c:pt idx="24">
                  <c:v>2023-11</c:v>
                </c:pt>
                <c:pt idx="25">
                  <c:v>2013-12</c:v>
                </c:pt>
                <c:pt idx="26">
                  <c:v>2024-01</c:v>
                </c:pt>
                <c:pt idx="27">
                  <c:v>2024-02</c:v>
                </c:pt>
                <c:pt idx="28">
                  <c:v>2024-03</c:v>
                </c:pt>
                <c:pt idx="29">
                  <c:v>2024-05</c:v>
                </c:pt>
                <c:pt idx="30">
                  <c:v>2024-09</c:v>
                </c:pt>
                <c:pt idx="31">
                  <c:v>2024-10</c:v>
                </c:pt>
                <c:pt idx="32">
                  <c:v>2024-11</c:v>
                </c:pt>
                <c:pt idx="33">
                  <c:v>2024-12</c:v>
                </c:pt>
                <c:pt idx="34">
                  <c:v>2025-01</c:v>
                </c:pt>
                <c:pt idx="35">
                  <c:v>2025-02</c:v>
                </c:pt>
                <c:pt idx="36">
                  <c:v>2025-03</c:v>
                </c:pt>
                <c:pt idx="37">
                  <c:v>2025-04</c:v>
                </c:pt>
                <c:pt idx="38">
                  <c:v>2025-05</c:v>
                </c:pt>
                <c:pt idx="39">
                  <c:v>2025-06</c:v>
                </c:pt>
                <c:pt idx="40">
                  <c:v>2025-07</c:v>
                </c:pt>
                <c:pt idx="41">
                  <c:v>2025-08</c:v>
                </c:pt>
                <c:pt idx="42">
                  <c:v>2025-09</c:v>
                </c:pt>
                <c:pt idx="43">
                  <c:v>2025-10</c:v>
                </c:pt>
              </c:strCache>
            </c:strRef>
          </c:cat>
          <c:val>
            <c:numRef>
              <c:f>'PVT-Déchets'!$F$44:$F$88</c:f>
              <c:numCache>
                <c:formatCode>\ #,###.00,\ "t"</c:formatCode>
                <c:ptCount val="44"/>
                <c:pt idx="1">
                  <c:v>3420</c:v>
                </c:pt>
                <c:pt idx="2">
                  <c:v>5360</c:v>
                </c:pt>
                <c:pt idx="3">
                  <c:v>4840</c:v>
                </c:pt>
                <c:pt idx="4">
                  <c:v>6860</c:v>
                </c:pt>
                <c:pt idx="5">
                  <c:v>21700</c:v>
                </c:pt>
                <c:pt idx="6">
                  <c:v>22780</c:v>
                </c:pt>
                <c:pt idx="7">
                  <c:v>82040</c:v>
                </c:pt>
                <c:pt idx="10">
                  <c:v>5600</c:v>
                </c:pt>
                <c:pt idx="11">
                  <c:v>3760</c:v>
                </c:pt>
                <c:pt idx="12">
                  <c:v>23380</c:v>
                </c:pt>
                <c:pt idx="13">
                  <c:v>8480</c:v>
                </c:pt>
                <c:pt idx="14">
                  <c:v>11340</c:v>
                </c:pt>
                <c:pt idx="15">
                  <c:v>69440</c:v>
                </c:pt>
                <c:pt idx="16">
                  <c:v>138140</c:v>
                </c:pt>
                <c:pt idx="17">
                  <c:v>45760</c:v>
                </c:pt>
                <c:pt idx="18">
                  <c:v>9980</c:v>
                </c:pt>
                <c:pt idx="19">
                  <c:v>86240</c:v>
                </c:pt>
                <c:pt idx="20">
                  <c:v>36280</c:v>
                </c:pt>
                <c:pt idx="21">
                  <c:v>7240</c:v>
                </c:pt>
                <c:pt idx="22">
                  <c:v>128740</c:v>
                </c:pt>
                <c:pt idx="23">
                  <c:v>44840</c:v>
                </c:pt>
                <c:pt idx="24">
                  <c:v>46180</c:v>
                </c:pt>
                <c:pt idx="25">
                  <c:v>2320</c:v>
                </c:pt>
                <c:pt idx="26">
                  <c:v>12380</c:v>
                </c:pt>
                <c:pt idx="28">
                  <c:v>2240</c:v>
                </c:pt>
                <c:pt idx="32">
                  <c:v>9650</c:v>
                </c:pt>
                <c:pt idx="33">
                  <c:v>12780</c:v>
                </c:pt>
                <c:pt idx="34">
                  <c:v>10920</c:v>
                </c:pt>
                <c:pt idx="40">
                  <c:v>14500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38-4334-9E7A-071103ACCAD9}"/>
            </c:ext>
          </c:extLst>
        </c:ser>
        <c:ser>
          <c:idx val="5"/>
          <c:order val="5"/>
          <c:tx>
            <c:strRef>
              <c:f>'PVT-Déchets'!$G$40:$G$43</c:f>
              <c:strCache>
                <c:ptCount val="1"/>
                <c:pt idx="0">
                  <c:v>200101 
Papier Carton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'PVT-Déchets'!$A$44:$A$88</c:f>
              <c:strCache>
                <c:ptCount val="44"/>
                <c:pt idx="0">
                  <c:v>2021-11</c:v>
                </c:pt>
                <c:pt idx="1">
                  <c:v>2021-12</c:v>
                </c:pt>
                <c:pt idx="2">
                  <c:v>2022-01</c:v>
                </c:pt>
                <c:pt idx="3">
                  <c:v>2022-02</c:v>
                </c:pt>
                <c:pt idx="4">
                  <c:v>2022-03</c:v>
                </c:pt>
                <c:pt idx="5">
                  <c:v>2022-04</c:v>
                </c:pt>
                <c:pt idx="6">
                  <c:v>2022-05</c:v>
                </c:pt>
                <c:pt idx="7">
                  <c:v>2022-06</c:v>
                </c:pt>
                <c:pt idx="8">
                  <c:v>2022-07</c:v>
                </c:pt>
                <c:pt idx="9">
                  <c:v>2022-08</c:v>
                </c:pt>
                <c:pt idx="10">
                  <c:v>2022-09</c:v>
                </c:pt>
                <c:pt idx="11">
                  <c:v>2022-10</c:v>
                </c:pt>
                <c:pt idx="12">
                  <c:v>2022-11</c:v>
                </c:pt>
                <c:pt idx="13">
                  <c:v>2022-12</c:v>
                </c:pt>
                <c:pt idx="14">
                  <c:v>2023-01</c:v>
                </c:pt>
                <c:pt idx="15">
                  <c:v>2023-02</c:v>
                </c:pt>
                <c:pt idx="16">
                  <c:v>2023-03</c:v>
                </c:pt>
                <c:pt idx="17">
                  <c:v>2023-04</c:v>
                </c:pt>
                <c:pt idx="18">
                  <c:v>2023-05</c:v>
                </c:pt>
                <c:pt idx="19">
                  <c:v>2023-06</c:v>
                </c:pt>
                <c:pt idx="20">
                  <c:v>2023-07</c:v>
                </c:pt>
                <c:pt idx="21">
                  <c:v>2023-08</c:v>
                </c:pt>
                <c:pt idx="22">
                  <c:v>2023-09</c:v>
                </c:pt>
                <c:pt idx="23">
                  <c:v>2023-10</c:v>
                </c:pt>
                <c:pt idx="24">
                  <c:v>2023-11</c:v>
                </c:pt>
                <c:pt idx="25">
                  <c:v>2013-12</c:v>
                </c:pt>
                <c:pt idx="26">
                  <c:v>2024-01</c:v>
                </c:pt>
                <c:pt idx="27">
                  <c:v>2024-02</c:v>
                </c:pt>
                <c:pt idx="28">
                  <c:v>2024-03</c:v>
                </c:pt>
                <c:pt idx="29">
                  <c:v>2024-05</c:v>
                </c:pt>
                <c:pt idx="30">
                  <c:v>2024-09</c:v>
                </c:pt>
                <c:pt idx="31">
                  <c:v>2024-10</c:v>
                </c:pt>
                <c:pt idx="32">
                  <c:v>2024-11</c:v>
                </c:pt>
                <c:pt idx="33">
                  <c:v>2024-12</c:v>
                </c:pt>
                <c:pt idx="34">
                  <c:v>2025-01</c:v>
                </c:pt>
                <c:pt idx="35">
                  <c:v>2025-02</c:v>
                </c:pt>
                <c:pt idx="36">
                  <c:v>2025-03</c:v>
                </c:pt>
                <c:pt idx="37">
                  <c:v>2025-04</c:v>
                </c:pt>
                <c:pt idx="38">
                  <c:v>2025-05</c:v>
                </c:pt>
                <c:pt idx="39">
                  <c:v>2025-06</c:v>
                </c:pt>
                <c:pt idx="40">
                  <c:v>2025-07</c:v>
                </c:pt>
                <c:pt idx="41">
                  <c:v>2025-08</c:v>
                </c:pt>
                <c:pt idx="42">
                  <c:v>2025-09</c:v>
                </c:pt>
                <c:pt idx="43">
                  <c:v>2025-10</c:v>
                </c:pt>
              </c:strCache>
            </c:strRef>
          </c:cat>
          <c:val>
            <c:numRef>
              <c:f>'PVT-Déchets'!$G$44:$G$88</c:f>
              <c:numCache>
                <c:formatCode>General</c:formatCode>
                <c:ptCount val="44"/>
                <c:pt idx="3" formatCode="\ #,###.00,\ &quot;t&quot;">
                  <c:v>6940</c:v>
                </c:pt>
                <c:pt idx="4" formatCode="\ #,###.00,\ &quot;t&quot;">
                  <c:v>4400</c:v>
                </c:pt>
                <c:pt idx="6" formatCode="\ #,###.00,\ &quot;t&quot;">
                  <c:v>5160</c:v>
                </c:pt>
                <c:pt idx="7" formatCode="\ #,###.00,\ &quot;t&quot;">
                  <c:v>3220</c:v>
                </c:pt>
                <c:pt idx="8" formatCode="\ #,###.00,\ &quot;t&quot;">
                  <c:v>8540</c:v>
                </c:pt>
                <c:pt idx="9" formatCode="\ #,###.00,\ &quot;t&quot;">
                  <c:v>9800</c:v>
                </c:pt>
                <c:pt idx="18" formatCode="\ #,###.00,\ &quot;t&quot;">
                  <c:v>11140</c:v>
                </c:pt>
                <c:pt idx="28" formatCode="\ #,###.00,\ &quot;t&quot;">
                  <c:v>5040</c:v>
                </c:pt>
                <c:pt idx="30" formatCode="\ #,###.00,\ &quot;t&quot;">
                  <c:v>7480</c:v>
                </c:pt>
                <c:pt idx="33" formatCode="\ #,###.00,\ &quot;t&quot;">
                  <c:v>1300</c:v>
                </c:pt>
                <c:pt idx="34" formatCode="\ #,###.00,\ &quot;t&quot;">
                  <c:v>11240</c:v>
                </c:pt>
                <c:pt idx="35" formatCode="\ #,###.00,\ &quot;t&quot;">
                  <c:v>7560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38-4334-9E7A-071103ACCAD9}"/>
            </c:ext>
          </c:extLst>
        </c:ser>
        <c:ser>
          <c:idx val="6"/>
          <c:order val="6"/>
          <c:tx>
            <c:strRef>
              <c:f>'PVT-Déchets'!$H$40:$H$43</c:f>
              <c:strCache>
                <c:ptCount val="1"/>
                <c:pt idx="0">
                  <c:v>200301 
Classe 2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'PVT-Déchets'!$A$44:$A$88</c:f>
              <c:strCache>
                <c:ptCount val="44"/>
                <c:pt idx="0">
                  <c:v>2021-11</c:v>
                </c:pt>
                <c:pt idx="1">
                  <c:v>2021-12</c:v>
                </c:pt>
                <c:pt idx="2">
                  <c:v>2022-01</c:v>
                </c:pt>
                <c:pt idx="3">
                  <c:v>2022-02</c:v>
                </c:pt>
                <c:pt idx="4">
                  <c:v>2022-03</c:v>
                </c:pt>
                <c:pt idx="5">
                  <c:v>2022-04</c:v>
                </c:pt>
                <c:pt idx="6">
                  <c:v>2022-05</c:v>
                </c:pt>
                <c:pt idx="7">
                  <c:v>2022-06</c:v>
                </c:pt>
                <c:pt idx="8">
                  <c:v>2022-07</c:v>
                </c:pt>
                <c:pt idx="9">
                  <c:v>2022-08</c:v>
                </c:pt>
                <c:pt idx="10">
                  <c:v>2022-09</c:v>
                </c:pt>
                <c:pt idx="11">
                  <c:v>2022-10</c:v>
                </c:pt>
                <c:pt idx="12">
                  <c:v>2022-11</c:v>
                </c:pt>
                <c:pt idx="13">
                  <c:v>2022-12</c:v>
                </c:pt>
                <c:pt idx="14">
                  <c:v>2023-01</c:v>
                </c:pt>
                <c:pt idx="15">
                  <c:v>2023-02</c:v>
                </c:pt>
                <c:pt idx="16">
                  <c:v>2023-03</c:v>
                </c:pt>
                <c:pt idx="17">
                  <c:v>2023-04</c:v>
                </c:pt>
                <c:pt idx="18">
                  <c:v>2023-05</c:v>
                </c:pt>
                <c:pt idx="19">
                  <c:v>2023-06</c:v>
                </c:pt>
                <c:pt idx="20">
                  <c:v>2023-07</c:v>
                </c:pt>
                <c:pt idx="21">
                  <c:v>2023-08</c:v>
                </c:pt>
                <c:pt idx="22">
                  <c:v>2023-09</c:v>
                </c:pt>
                <c:pt idx="23">
                  <c:v>2023-10</c:v>
                </c:pt>
                <c:pt idx="24">
                  <c:v>2023-11</c:v>
                </c:pt>
                <c:pt idx="25">
                  <c:v>2013-12</c:v>
                </c:pt>
                <c:pt idx="26">
                  <c:v>2024-01</c:v>
                </c:pt>
                <c:pt idx="27">
                  <c:v>2024-02</c:v>
                </c:pt>
                <c:pt idx="28">
                  <c:v>2024-03</c:v>
                </c:pt>
                <c:pt idx="29">
                  <c:v>2024-05</c:v>
                </c:pt>
                <c:pt idx="30">
                  <c:v>2024-09</c:v>
                </c:pt>
                <c:pt idx="31">
                  <c:v>2024-10</c:v>
                </c:pt>
                <c:pt idx="32">
                  <c:v>2024-11</c:v>
                </c:pt>
                <c:pt idx="33">
                  <c:v>2024-12</c:v>
                </c:pt>
                <c:pt idx="34">
                  <c:v>2025-01</c:v>
                </c:pt>
                <c:pt idx="35">
                  <c:v>2025-02</c:v>
                </c:pt>
                <c:pt idx="36">
                  <c:v>2025-03</c:v>
                </c:pt>
                <c:pt idx="37">
                  <c:v>2025-04</c:v>
                </c:pt>
                <c:pt idx="38">
                  <c:v>2025-05</c:v>
                </c:pt>
                <c:pt idx="39">
                  <c:v>2025-06</c:v>
                </c:pt>
                <c:pt idx="40">
                  <c:v>2025-07</c:v>
                </c:pt>
                <c:pt idx="41">
                  <c:v>2025-08</c:v>
                </c:pt>
                <c:pt idx="42">
                  <c:v>2025-09</c:v>
                </c:pt>
                <c:pt idx="43">
                  <c:v>2025-10</c:v>
                </c:pt>
              </c:strCache>
            </c:strRef>
          </c:cat>
          <c:val>
            <c:numRef>
              <c:f>'PVT-Déchets'!$H$44:$H$88</c:f>
              <c:numCache>
                <c:formatCode>General</c:formatCode>
                <c:ptCount val="44"/>
                <c:pt idx="0" formatCode="\ #,###.00,\ &quot;t&quot;">
                  <c:v>11160</c:v>
                </c:pt>
                <c:pt idx="4" formatCode="\ #,###.00,\ &quot;t&quot;">
                  <c:v>124440</c:v>
                </c:pt>
                <c:pt idx="5" formatCode="\ #,###.00,\ &quot;t&quot;">
                  <c:v>123520</c:v>
                </c:pt>
                <c:pt idx="6" formatCode="\ #,###.00,\ &quot;t&quot;">
                  <c:v>76020</c:v>
                </c:pt>
                <c:pt idx="7" formatCode="\ #,###.00,\ &quot;t&quot;">
                  <c:v>58880</c:v>
                </c:pt>
                <c:pt idx="8" formatCode="\ #,###.00,\ &quot;t&quot;">
                  <c:v>53900</c:v>
                </c:pt>
                <c:pt idx="9" formatCode="\ #,###.00,\ &quot;t&quot;">
                  <c:v>102500</c:v>
                </c:pt>
                <c:pt idx="10" formatCode="\ #,###.00,\ &quot;t&quot;">
                  <c:v>134920</c:v>
                </c:pt>
                <c:pt idx="11" formatCode="\ #,###.00,\ &quot;t&quot;">
                  <c:v>140180</c:v>
                </c:pt>
                <c:pt idx="12" formatCode="\ #,###.00,\ &quot;t&quot;">
                  <c:v>135480</c:v>
                </c:pt>
                <c:pt idx="13" formatCode="\ #,###.00,\ &quot;t&quot;">
                  <c:v>92860</c:v>
                </c:pt>
                <c:pt idx="14" formatCode="\ #,###.00,\ &quot;t&quot;">
                  <c:v>66110</c:v>
                </c:pt>
                <c:pt idx="15" formatCode="\ #,###.00,\ &quot;t&quot;">
                  <c:v>91260</c:v>
                </c:pt>
                <c:pt idx="16" formatCode="\ #,###.00,\ &quot;t&quot;">
                  <c:v>15600</c:v>
                </c:pt>
                <c:pt idx="17" formatCode="\ #,###.00,\ &quot;t&quot;">
                  <c:v>52040</c:v>
                </c:pt>
                <c:pt idx="18" formatCode="\ #,###.00,\ &quot;t&quot;">
                  <c:v>3360</c:v>
                </c:pt>
                <c:pt idx="19" formatCode="\ #,###.00,\ &quot;t&quot;">
                  <c:v>140400</c:v>
                </c:pt>
                <c:pt idx="20" formatCode="\ #,###.00,\ &quot;t&quot;">
                  <c:v>13600</c:v>
                </c:pt>
                <c:pt idx="21" formatCode="\ #,###.00,\ &quot;t&quot;">
                  <c:v>144020</c:v>
                </c:pt>
                <c:pt idx="22" formatCode="\ #,###.00,\ &quot;t&quot;">
                  <c:v>46680</c:v>
                </c:pt>
                <c:pt idx="23" formatCode="\ #,###.00,\ &quot;t&quot;">
                  <c:v>18120</c:v>
                </c:pt>
                <c:pt idx="24" formatCode="\ #,###.00,\ &quot;t&quot;">
                  <c:v>6160</c:v>
                </c:pt>
                <c:pt idx="25" formatCode="\ #,###.00,\ &quot;t&quot;">
                  <c:v>42440</c:v>
                </c:pt>
                <c:pt idx="27" formatCode="\ #,###.00,\ &quot;t&quot;">
                  <c:v>35360</c:v>
                </c:pt>
                <c:pt idx="28" formatCode="\ #,###.00,\ &quot;t&quot;">
                  <c:v>37920</c:v>
                </c:pt>
                <c:pt idx="29" formatCode="\ #,###.00,\ &quot;t&quot;">
                  <c:v>13020</c:v>
                </c:pt>
                <c:pt idx="30" formatCode="\ #,###.00,\ &quot;t&quot;">
                  <c:v>1840</c:v>
                </c:pt>
                <c:pt idx="31" formatCode="\ #,###.00,\ &quot;t&quot;">
                  <c:v>41000</c:v>
                </c:pt>
                <c:pt idx="32" formatCode="\ #,###.00,\ &quot;t&quot;">
                  <c:v>20360</c:v>
                </c:pt>
                <c:pt idx="33" formatCode="\ #,###.00,\ &quot;t&quot;">
                  <c:v>22660</c:v>
                </c:pt>
                <c:pt idx="34" formatCode="\ #,###.00,\ &quot;t&quot;">
                  <c:v>150040</c:v>
                </c:pt>
                <c:pt idx="35" formatCode="\ #,###.00,\ &quot;t&quot;">
                  <c:v>46900</c:v>
                </c:pt>
                <c:pt idx="36" formatCode="\ #,###.00,\ &quot;t&quot;">
                  <c:v>19940</c:v>
                </c:pt>
                <c:pt idx="37" formatCode="\ #,###.00,\ &quot;t&quot;">
                  <c:v>20160</c:v>
                </c:pt>
                <c:pt idx="38" formatCode="\ #,###.00,\ &quot;t&quot;">
                  <c:v>37400</c:v>
                </c:pt>
                <c:pt idx="39" formatCode="\ #,###.00,\ &quot;t&quot;">
                  <c:v>17780</c:v>
                </c:pt>
                <c:pt idx="40" formatCode="\ #,###.00,\ &quot;t&quot;">
                  <c:v>64060</c:v>
                </c:pt>
                <c:pt idx="41" formatCode="\ #,###.00,\ &quot;t&quot;">
                  <c:v>100340</c:v>
                </c:pt>
                <c:pt idx="42" formatCode="\ #,###.00,\ &quot;t&quot;">
                  <c:v>43320</c:v>
                </c:pt>
                <c:pt idx="43" formatCode="\ #,###.00,\ &quot;t&quot;">
                  <c:v>42320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38-4334-9E7A-071103ACCAD9}"/>
            </c:ext>
          </c:extLst>
        </c:ser>
        <c:ser>
          <c:idx val="7"/>
          <c:order val="7"/>
          <c:tx>
            <c:strRef>
              <c:f>'PVT-Déchets'!$I$40:$I$43</c:f>
              <c:strCache>
                <c:ptCount val="1"/>
                <c:pt idx="0">
                  <c:v>170802 Ytong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'PVT-Déchets'!$A$44:$A$88</c:f>
              <c:strCache>
                <c:ptCount val="44"/>
                <c:pt idx="0">
                  <c:v>2021-11</c:v>
                </c:pt>
                <c:pt idx="1">
                  <c:v>2021-12</c:v>
                </c:pt>
                <c:pt idx="2">
                  <c:v>2022-01</c:v>
                </c:pt>
                <c:pt idx="3">
                  <c:v>2022-02</c:v>
                </c:pt>
                <c:pt idx="4">
                  <c:v>2022-03</c:v>
                </c:pt>
                <c:pt idx="5">
                  <c:v>2022-04</c:v>
                </c:pt>
                <c:pt idx="6">
                  <c:v>2022-05</c:v>
                </c:pt>
                <c:pt idx="7">
                  <c:v>2022-06</c:v>
                </c:pt>
                <c:pt idx="8">
                  <c:v>2022-07</c:v>
                </c:pt>
                <c:pt idx="9">
                  <c:v>2022-08</c:v>
                </c:pt>
                <c:pt idx="10">
                  <c:v>2022-09</c:v>
                </c:pt>
                <c:pt idx="11">
                  <c:v>2022-10</c:v>
                </c:pt>
                <c:pt idx="12">
                  <c:v>2022-11</c:v>
                </c:pt>
                <c:pt idx="13">
                  <c:v>2022-12</c:v>
                </c:pt>
                <c:pt idx="14">
                  <c:v>2023-01</c:v>
                </c:pt>
                <c:pt idx="15">
                  <c:v>2023-02</c:v>
                </c:pt>
                <c:pt idx="16">
                  <c:v>2023-03</c:v>
                </c:pt>
                <c:pt idx="17">
                  <c:v>2023-04</c:v>
                </c:pt>
                <c:pt idx="18">
                  <c:v>2023-05</c:v>
                </c:pt>
                <c:pt idx="19">
                  <c:v>2023-06</c:v>
                </c:pt>
                <c:pt idx="20">
                  <c:v>2023-07</c:v>
                </c:pt>
                <c:pt idx="21">
                  <c:v>2023-08</c:v>
                </c:pt>
                <c:pt idx="22">
                  <c:v>2023-09</c:v>
                </c:pt>
                <c:pt idx="23">
                  <c:v>2023-10</c:v>
                </c:pt>
                <c:pt idx="24">
                  <c:v>2023-11</c:v>
                </c:pt>
                <c:pt idx="25">
                  <c:v>2013-12</c:v>
                </c:pt>
                <c:pt idx="26">
                  <c:v>2024-01</c:v>
                </c:pt>
                <c:pt idx="27">
                  <c:v>2024-02</c:v>
                </c:pt>
                <c:pt idx="28">
                  <c:v>2024-03</c:v>
                </c:pt>
                <c:pt idx="29">
                  <c:v>2024-05</c:v>
                </c:pt>
                <c:pt idx="30">
                  <c:v>2024-09</c:v>
                </c:pt>
                <c:pt idx="31">
                  <c:v>2024-10</c:v>
                </c:pt>
                <c:pt idx="32">
                  <c:v>2024-11</c:v>
                </c:pt>
                <c:pt idx="33">
                  <c:v>2024-12</c:v>
                </c:pt>
                <c:pt idx="34">
                  <c:v>2025-01</c:v>
                </c:pt>
                <c:pt idx="35">
                  <c:v>2025-02</c:v>
                </c:pt>
                <c:pt idx="36">
                  <c:v>2025-03</c:v>
                </c:pt>
                <c:pt idx="37">
                  <c:v>2025-04</c:v>
                </c:pt>
                <c:pt idx="38">
                  <c:v>2025-05</c:v>
                </c:pt>
                <c:pt idx="39">
                  <c:v>2025-06</c:v>
                </c:pt>
                <c:pt idx="40">
                  <c:v>2025-07</c:v>
                </c:pt>
                <c:pt idx="41">
                  <c:v>2025-08</c:v>
                </c:pt>
                <c:pt idx="42">
                  <c:v>2025-09</c:v>
                </c:pt>
                <c:pt idx="43">
                  <c:v>2025-10</c:v>
                </c:pt>
              </c:strCache>
            </c:strRef>
          </c:cat>
          <c:val>
            <c:numRef>
              <c:f>'PVT-Déchets'!$I$44:$I$88</c:f>
              <c:numCache>
                <c:formatCode>General</c:formatCode>
                <c:ptCount val="44"/>
                <c:pt idx="34" formatCode="\ #,###.00,\ &quot;t&quot;">
                  <c:v>267960</c:v>
                </c:pt>
                <c:pt idx="35" formatCode="\ #,###.00,\ &quot;t&quot;">
                  <c:v>328380</c:v>
                </c:pt>
                <c:pt idx="36" formatCode="\ #,###.00,\ &quot;t&quot;">
                  <c:v>316280</c:v>
                </c:pt>
                <c:pt idx="37" formatCode="\ #,###.00,\ &quot;t&quot;">
                  <c:v>112860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138-4334-9E7A-071103ACC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597790832"/>
        <c:axId val="597793128"/>
      </c:barChart>
      <c:catAx>
        <c:axId val="59779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97793128"/>
        <c:crosses val="autoZero"/>
        <c:auto val="1"/>
        <c:lblAlgn val="ctr"/>
        <c:lblOffset val="100"/>
        <c:noMultiLvlLbl val="0"/>
      </c:catAx>
      <c:valAx>
        <c:axId val="59779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9779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[Expeditions-prése.xlsx]DPC-EDA!PivotTable6</c:name>
    <c:fmtId val="42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3937369241888242"/>
          <c:y val="5.4899435529945036E-2"/>
          <c:w val="0.81505116601525296"/>
          <c:h val="0.7743521095123512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'DPC-EDA'!$H$14:$H$15</c:f>
              <c:strCache>
                <c:ptCount val="1"/>
                <c:pt idx="0">
                  <c:v>bateau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'DPC-EDA'!$G$16:$G$57</c:f>
              <c:strCache>
                <c:ptCount val="41"/>
                <c:pt idx="0">
                  <c:v>2022-03</c:v>
                </c:pt>
                <c:pt idx="1">
                  <c:v>2022-04</c:v>
                </c:pt>
                <c:pt idx="2">
                  <c:v>2022-05</c:v>
                </c:pt>
                <c:pt idx="3">
                  <c:v>2022-06</c:v>
                </c:pt>
                <c:pt idx="4">
                  <c:v>2022-08</c:v>
                </c:pt>
                <c:pt idx="5">
                  <c:v>2022-09</c:v>
                </c:pt>
                <c:pt idx="6">
                  <c:v>2022-10</c:v>
                </c:pt>
                <c:pt idx="7">
                  <c:v>2022-11</c:v>
                </c:pt>
                <c:pt idx="8">
                  <c:v>2022-12</c:v>
                </c:pt>
                <c:pt idx="9">
                  <c:v>2023-01</c:v>
                </c:pt>
                <c:pt idx="10">
                  <c:v>2023-02</c:v>
                </c:pt>
                <c:pt idx="11">
                  <c:v>2023-03</c:v>
                </c:pt>
                <c:pt idx="12">
                  <c:v>2023-04</c:v>
                </c:pt>
                <c:pt idx="13">
                  <c:v>2023-05</c:v>
                </c:pt>
                <c:pt idx="14">
                  <c:v>2023-06</c:v>
                </c:pt>
                <c:pt idx="15">
                  <c:v>2023-07</c:v>
                </c:pt>
                <c:pt idx="16">
                  <c:v>2023-08</c:v>
                </c:pt>
                <c:pt idx="17">
                  <c:v>2023-09</c:v>
                </c:pt>
                <c:pt idx="18">
                  <c:v>2023-10</c:v>
                </c:pt>
                <c:pt idx="19">
                  <c:v>2023-11</c:v>
                </c:pt>
                <c:pt idx="20">
                  <c:v>2023-12</c:v>
                </c:pt>
                <c:pt idx="21">
                  <c:v>2024-01</c:v>
                </c:pt>
                <c:pt idx="22">
                  <c:v>2024-02</c:v>
                </c:pt>
                <c:pt idx="23">
                  <c:v>2024-03</c:v>
                </c:pt>
                <c:pt idx="24">
                  <c:v>2024-04</c:v>
                </c:pt>
                <c:pt idx="25">
                  <c:v>2024-05</c:v>
                </c:pt>
                <c:pt idx="26">
                  <c:v>2024-08</c:v>
                </c:pt>
                <c:pt idx="27">
                  <c:v>2024-09</c:v>
                </c:pt>
                <c:pt idx="28">
                  <c:v>2024-10</c:v>
                </c:pt>
                <c:pt idx="29">
                  <c:v>2024-11</c:v>
                </c:pt>
                <c:pt idx="30">
                  <c:v>2024-12</c:v>
                </c:pt>
                <c:pt idx="31">
                  <c:v>2025-01</c:v>
                </c:pt>
                <c:pt idx="32">
                  <c:v>2025-02</c:v>
                </c:pt>
                <c:pt idx="33">
                  <c:v>2025-03</c:v>
                </c:pt>
                <c:pt idx="34">
                  <c:v>2025-04</c:v>
                </c:pt>
                <c:pt idx="35">
                  <c:v>2025-05</c:v>
                </c:pt>
                <c:pt idx="36">
                  <c:v>2025-07</c:v>
                </c:pt>
                <c:pt idx="37">
                  <c:v>2025-08</c:v>
                </c:pt>
                <c:pt idx="38">
                  <c:v>2025-09</c:v>
                </c:pt>
                <c:pt idx="39">
                  <c:v>2025-10</c:v>
                </c:pt>
                <c:pt idx="40">
                  <c:v>2025-11</c:v>
                </c:pt>
              </c:strCache>
            </c:strRef>
          </c:cat>
          <c:val>
            <c:numRef>
              <c:f>'DPC-EDA'!$H$16:$H$57</c:f>
              <c:numCache>
                <c:formatCode>General</c:formatCode>
                <c:ptCount val="41"/>
                <c:pt idx="3" formatCode="\ #,###.00,\ &quot;t&quot;">
                  <c:v>2384545</c:v>
                </c:pt>
                <c:pt idx="4" formatCode="\ #,###.00,\ &quot;t&quot;">
                  <c:v>2638196</c:v>
                </c:pt>
                <c:pt idx="5" formatCode="\ #,###.00,\ &quot;t&quot;">
                  <c:v>2506763</c:v>
                </c:pt>
                <c:pt idx="6" formatCode="\ #,###.00,\ &quot;t&quot;">
                  <c:v>2621990</c:v>
                </c:pt>
                <c:pt idx="9" formatCode="\ #,###.00,\ &quot;t&quot;">
                  <c:v>5634036</c:v>
                </c:pt>
                <c:pt idx="11" formatCode="\ #,###.00,\ &quot;t&quot;">
                  <c:v>2730449</c:v>
                </c:pt>
                <c:pt idx="12" formatCode="\ #,###.00,\ &quot;t&quot;">
                  <c:v>2814051</c:v>
                </c:pt>
                <c:pt idx="13" formatCode="\ #,###.00,\ &quot;t&quot;">
                  <c:v>2824969</c:v>
                </c:pt>
                <c:pt idx="14" formatCode="\ #,###.00,\ &quot;t&quot;">
                  <c:v>2810116</c:v>
                </c:pt>
                <c:pt idx="16" formatCode="\ #,###.00,\ &quot;t&quot;">
                  <c:v>3026517</c:v>
                </c:pt>
                <c:pt idx="17" formatCode="\ #,###.00,\ &quot;t&quot;">
                  <c:v>2995000</c:v>
                </c:pt>
                <c:pt idx="18" formatCode="\ #,###.00,\ &quot;t&quot;">
                  <c:v>2532259</c:v>
                </c:pt>
                <c:pt idx="19" formatCode="\ #,###.00,\ &quot;t&quot;">
                  <c:v>0</c:v>
                </c:pt>
                <c:pt idx="20" formatCode="\ #,###.00,\ &quot;t&quot;">
                  <c:v>2549583</c:v>
                </c:pt>
                <c:pt idx="21" formatCode="\ #,###.00,\ &quot;t&quot;">
                  <c:v>2668962</c:v>
                </c:pt>
                <c:pt idx="22" formatCode="\ #,###.00,\ &quot;t&quot;">
                  <c:v>2781498</c:v>
                </c:pt>
                <c:pt idx="23" formatCode="\ #,###.00,\ &quot;t&quot;">
                  <c:v>2563360</c:v>
                </c:pt>
                <c:pt idx="24" formatCode="\ #,###.00,\ &quot;t&quot;">
                  <c:v>2673000</c:v>
                </c:pt>
                <c:pt idx="25" formatCode="\ #,###.00,\ &quot;t&quot;">
                  <c:v>2737000</c:v>
                </c:pt>
                <c:pt idx="26" formatCode="\ #,###.00,\ &quot;t&quot;">
                  <c:v>2665015</c:v>
                </c:pt>
                <c:pt idx="27" formatCode="\ #,###.00,\ &quot;t&quot;">
                  <c:v>2920000</c:v>
                </c:pt>
                <c:pt idx="29" formatCode="\ #,###.00,\ &quot;t&quot;">
                  <c:v>2691000</c:v>
                </c:pt>
                <c:pt idx="32" formatCode="\ #,###.00,\ &quot;t&quot;">
                  <c:v>2767000</c:v>
                </c:pt>
                <c:pt idx="33" formatCode="\ #,###.00,\ &quot;t&quot;">
                  <c:v>2801000</c:v>
                </c:pt>
                <c:pt idx="35" formatCode="\ #,###.00,\ &quot;t&quot;">
                  <c:v>2825000</c:v>
                </c:pt>
                <c:pt idx="36" formatCode="\ #,###.00,\ &quot;t&quot;">
                  <c:v>2791000</c:v>
                </c:pt>
                <c:pt idx="37" formatCode="\ #,###.00,\ &quot;t&quot;">
                  <c:v>2855000</c:v>
                </c:pt>
                <c:pt idx="39" formatCode="\ #,###.00,\ &quot;t&quot;">
                  <c:v>2895000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0B-4416-B34C-4BBE367E2905}"/>
            </c:ext>
          </c:extLst>
        </c:ser>
        <c:ser>
          <c:idx val="1"/>
          <c:order val="1"/>
          <c:tx>
            <c:strRef>
              <c:f>'DPC-EDA'!$I$14:$I$15</c:f>
              <c:strCache>
                <c:ptCount val="1"/>
                <c:pt idx="0">
                  <c:v>chemin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'DPC-EDA'!$G$16:$G$57</c:f>
              <c:strCache>
                <c:ptCount val="41"/>
                <c:pt idx="0">
                  <c:v>2022-03</c:v>
                </c:pt>
                <c:pt idx="1">
                  <c:v>2022-04</c:v>
                </c:pt>
                <c:pt idx="2">
                  <c:v>2022-05</c:v>
                </c:pt>
                <c:pt idx="3">
                  <c:v>2022-06</c:v>
                </c:pt>
                <c:pt idx="4">
                  <c:v>2022-08</c:v>
                </c:pt>
                <c:pt idx="5">
                  <c:v>2022-09</c:v>
                </c:pt>
                <c:pt idx="6">
                  <c:v>2022-10</c:v>
                </c:pt>
                <c:pt idx="7">
                  <c:v>2022-11</c:v>
                </c:pt>
                <c:pt idx="8">
                  <c:v>2022-12</c:v>
                </c:pt>
                <c:pt idx="9">
                  <c:v>2023-01</c:v>
                </c:pt>
                <c:pt idx="10">
                  <c:v>2023-02</c:v>
                </c:pt>
                <c:pt idx="11">
                  <c:v>2023-03</c:v>
                </c:pt>
                <c:pt idx="12">
                  <c:v>2023-04</c:v>
                </c:pt>
                <c:pt idx="13">
                  <c:v>2023-05</c:v>
                </c:pt>
                <c:pt idx="14">
                  <c:v>2023-06</c:v>
                </c:pt>
                <c:pt idx="15">
                  <c:v>2023-07</c:v>
                </c:pt>
                <c:pt idx="16">
                  <c:v>2023-08</c:v>
                </c:pt>
                <c:pt idx="17">
                  <c:v>2023-09</c:v>
                </c:pt>
                <c:pt idx="18">
                  <c:v>2023-10</c:v>
                </c:pt>
                <c:pt idx="19">
                  <c:v>2023-11</c:v>
                </c:pt>
                <c:pt idx="20">
                  <c:v>2023-12</c:v>
                </c:pt>
                <c:pt idx="21">
                  <c:v>2024-01</c:v>
                </c:pt>
                <c:pt idx="22">
                  <c:v>2024-02</c:v>
                </c:pt>
                <c:pt idx="23">
                  <c:v>2024-03</c:v>
                </c:pt>
                <c:pt idx="24">
                  <c:v>2024-04</c:v>
                </c:pt>
                <c:pt idx="25">
                  <c:v>2024-05</c:v>
                </c:pt>
                <c:pt idx="26">
                  <c:v>2024-08</c:v>
                </c:pt>
                <c:pt idx="27">
                  <c:v>2024-09</c:v>
                </c:pt>
                <c:pt idx="28">
                  <c:v>2024-10</c:v>
                </c:pt>
                <c:pt idx="29">
                  <c:v>2024-11</c:v>
                </c:pt>
                <c:pt idx="30">
                  <c:v>2024-12</c:v>
                </c:pt>
                <c:pt idx="31">
                  <c:v>2025-01</c:v>
                </c:pt>
                <c:pt idx="32">
                  <c:v>2025-02</c:v>
                </c:pt>
                <c:pt idx="33">
                  <c:v>2025-03</c:v>
                </c:pt>
                <c:pt idx="34">
                  <c:v>2025-04</c:v>
                </c:pt>
                <c:pt idx="35">
                  <c:v>2025-05</c:v>
                </c:pt>
                <c:pt idx="36">
                  <c:v>2025-07</c:v>
                </c:pt>
                <c:pt idx="37">
                  <c:v>2025-08</c:v>
                </c:pt>
                <c:pt idx="38">
                  <c:v>2025-09</c:v>
                </c:pt>
                <c:pt idx="39">
                  <c:v>2025-10</c:v>
                </c:pt>
                <c:pt idx="40">
                  <c:v>2025-11</c:v>
                </c:pt>
              </c:strCache>
            </c:strRef>
          </c:cat>
          <c:val>
            <c:numRef>
              <c:f>'DPC-EDA'!$I$16:$I$57</c:f>
              <c:numCache>
                <c:formatCode>\ #,###.00,\ "t"</c:formatCode>
                <c:ptCount val="41"/>
                <c:pt idx="0">
                  <c:v>2116520</c:v>
                </c:pt>
                <c:pt idx="1">
                  <c:v>700160</c:v>
                </c:pt>
                <c:pt idx="2">
                  <c:v>350220</c:v>
                </c:pt>
                <c:pt idx="5">
                  <c:v>1452455</c:v>
                </c:pt>
                <c:pt idx="6">
                  <c:v>2420380</c:v>
                </c:pt>
                <c:pt idx="7">
                  <c:v>1740100</c:v>
                </c:pt>
                <c:pt idx="8">
                  <c:v>1418868</c:v>
                </c:pt>
                <c:pt idx="9">
                  <c:v>2102520</c:v>
                </c:pt>
                <c:pt idx="10">
                  <c:v>1420280</c:v>
                </c:pt>
                <c:pt idx="11">
                  <c:v>1416280</c:v>
                </c:pt>
                <c:pt idx="12">
                  <c:v>1237440</c:v>
                </c:pt>
                <c:pt idx="13">
                  <c:v>490500</c:v>
                </c:pt>
                <c:pt idx="14">
                  <c:v>2350360</c:v>
                </c:pt>
                <c:pt idx="15">
                  <c:v>1050900</c:v>
                </c:pt>
                <c:pt idx="16">
                  <c:v>1497440</c:v>
                </c:pt>
                <c:pt idx="17">
                  <c:v>471680</c:v>
                </c:pt>
                <c:pt idx="18">
                  <c:v>259600</c:v>
                </c:pt>
                <c:pt idx="19">
                  <c:v>1475500</c:v>
                </c:pt>
                <c:pt idx="20">
                  <c:v>830900</c:v>
                </c:pt>
                <c:pt idx="21">
                  <c:v>997840</c:v>
                </c:pt>
                <c:pt idx="23">
                  <c:v>1297720</c:v>
                </c:pt>
                <c:pt idx="24">
                  <c:v>411780</c:v>
                </c:pt>
                <c:pt idx="25">
                  <c:v>591680</c:v>
                </c:pt>
                <c:pt idx="26">
                  <c:v>286660</c:v>
                </c:pt>
                <c:pt idx="27">
                  <c:v>31820</c:v>
                </c:pt>
                <c:pt idx="28">
                  <c:v>2711000</c:v>
                </c:pt>
                <c:pt idx="29">
                  <c:v>2310000</c:v>
                </c:pt>
                <c:pt idx="30">
                  <c:v>1298840</c:v>
                </c:pt>
                <c:pt idx="31">
                  <c:v>667840</c:v>
                </c:pt>
                <c:pt idx="32">
                  <c:v>2221840</c:v>
                </c:pt>
                <c:pt idx="33">
                  <c:v>1859240</c:v>
                </c:pt>
                <c:pt idx="34">
                  <c:v>1947760</c:v>
                </c:pt>
                <c:pt idx="35">
                  <c:v>228760</c:v>
                </c:pt>
                <c:pt idx="36">
                  <c:v>80440</c:v>
                </c:pt>
                <c:pt idx="37">
                  <c:v>48520</c:v>
                </c:pt>
                <c:pt idx="38">
                  <c:v>21300</c:v>
                </c:pt>
                <c:pt idx="39">
                  <c:v>943800</c:v>
                </c:pt>
                <c:pt idx="40">
                  <c:v>38640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0B-4416-B34C-4BBE367E29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96343560"/>
        <c:axId val="996345200"/>
      </c:barChart>
      <c:catAx>
        <c:axId val="996343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96345200"/>
        <c:crosses val="autoZero"/>
        <c:auto val="1"/>
        <c:lblAlgn val="ctr"/>
        <c:lblOffset val="100"/>
        <c:noMultiLvlLbl val="0"/>
      </c:catAx>
      <c:valAx>
        <c:axId val="99634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9634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5474C4-EC22-4AA0-A1B5-9C8A87E71854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4B48D3F3-E463-4637-AF76-AB33AF1AC5A2}">
      <dgm:prSet phldrT="[Texte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fr-BE" dirty="0"/>
            <a:t>Désamiantage</a:t>
          </a:r>
        </a:p>
      </dgm:t>
    </dgm:pt>
    <dgm:pt modelId="{60140675-FAB9-4126-B039-13A2B4DF6A33}" type="parTrans" cxnId="{548C1C7A-F2AD-4296-B9B3-E24BE6E293FD}">
      <dgm:prSet/>
      <dgm:spPr/>
      <dgm:t>
        <a:bodyPr/>
        <a:lstStyle/>
        <a:p>
          <a:endParaRPr lang="fr-BE"/>
        </a:p>
      </dgm:t>
    </dgm:pt>
    <dgm:pt modelId="{2463C589-6729-4602-B895-5C7CA9EE6D9F}" type="sibTrans" cxnId="{548C1C7A-F2AD-4296-B9B3-E24BE6E293FD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fr-BE"/>
        </a:p>
      </dgm:t>
    </dgm:pt>
    <dgm:pt modelId="{643700D1-583C-4D6B-A2F8-6CF95DDF476A}">
      <dgm:prSet phldrT="[Texte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BE" dirty="0"/>
            <a:t>Curage</a:t>
          </a:r>
        </a:p>
      </dgm:t>
    </dgm:pt>
    <dgm:pt modelId="{7843688B-3A7A-428E-B857-9BDC4E31E5F7}" type="parTrans" cxnId="{02AE5B70-9C78-438C-8A87-14D23F1C7188}">
      <dgm:prSet/>
      <dgm:spPr/>
      <dgm:t>
        <a:bodyPr/>
        <a:lstStyle/>
        <a:p>
          <a:endParaRPr lang="fr-BE"/>
        </a:p>
      </dgm:t>
    </dgm:pt>
    <dgm:pt modelId="{1DCC45F6-B04A-4E31-BEB7-949A1D410E11}" type="sibTrans" cxnId="{02AE5B70-9C78-438C-8A87-14D23F1C7188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fr-BE"/>
        </a:p>
      </dgm:t>
    </dgm:pt>
    <dgm:pt modelId="{F01B2221-5C29-402C-ABB4-A4756F63EEDA}">
      <dgm:prSet phldrT="[Texte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fr-BE" dirty="0"/>
            <a:t>Déconstruction</a:t>
          </a:r>
        </a:p>
      </dgm:t>
    </dgm:pt>
    <dgm:pt modelId="{CAD215C4-8D8C-4C70-96E7-43BD957A4A2C}" type="parTrans" cxnId="{C2453E7D-E5ED-4593-8DDC-D4D11618ADDC}">
      <dgm:prSet/>
      <dgm:spPr/>
      <dgm:t>
        <a:bodyPr/>
        <a:lstStyle/>
        <a:p>
          <a:endParaRPr lang="fr-BE"/>
        </a:p>
      </dgm:t>
    </dgm:pt>
    <dgm:pt modelId="{85E28758-9457-4ACD-9B29-A934E6CA91DA}" type="sibTrans" cxnId="{C2453E7D-E5ED-4593-8DDC-D4D11618ADDC}">
      <dgm:prSet/>
      <dgm:spPr/>
      <dgm:t>
        <a:bodyPr/>
        <a:lstStyle/>
        <a:p>
          <a:endParaRPr lang="fr-BE"/>
        </a:p>
      </dgm:t>
    </dgm:pt>
    <dgm:pt modelId="{0D592E82-4A64-4B11-BD19-BF6F2878DCD1}" type="pres">
      <dgm:prSet presAssocID="{C65474C4-EC22-4AA0-A1B5-9C8A87E71854}" presName="linearFlow" presStyleCnt="0">
        <dgm:presLayoutVars>
          <dgm:resizeHandles val="exact"/>
        </dgm:presLayoutVars>
      </dgm:prSet>
      <dgm:spPr/>
    </dgm:pt>
    <dgm:pt modelId="{C8A7E64E-3921-403F-AC3D-B9D67603DB2C}" type="pres">
      <dgm:prSet presAssocID="{4B48D3F3-E463-4637-AF76-AB33AF1AC5A2}" presName="node" presStyleLbl="node1" presStyleIdx="0" presStyleCnt="3">
        <dgm:presLayoutVars>
          <dgm:bulletEnabled val="1"/>
        </dgm:presLayoutVars>
      </dgm:prSet>
      <dgm:spPr/>
    </dgm:pt>
    <dgm:pt modelId="{4EE48E95-BF4E-4222-8FE0-F94DDE4E2C43}" type="pres">
      <dgm:prSet presAssocID="{2463C589-6729-4602-B895-5C7CA9EE6D9F}" presName="sibTrans" presStyleLbl="sibTrans2D1" presStyleIdx="0" presStyleCnt="2"/>
      <dgm:spPr/>
    </dgm:pt>
    <dgm:pt modelId="{DF0CDF09-C21A-4EFD-B7BF-21FE5ED90C11}" type="pres">
      <dgm:prSet presAssocID="{2463C589-6729-4602-B895-5C7CA9EE6D9F}" presName="connectorText" presStyleLbl="sibTrans2D1" presStyleIdx="0" presStyleCnt="2"/>
      <dgm:spPr/>
    </dgm:pt>
    <dgm:pt modelId="{B3B8684F-955F-439B-BF50-EBEA7E73FB84}" type="pres">
      <dgm:prSet presAssocID="{643700D1-583C-4D6B-A2F8-6CF95DDF476A}" presName="node" presStyleLbl="node1" presStyleIdx="1" presStyleCnt="3" custLinFactNeighborX="0" custLinFactNeighborY="0">
        <dgm:presLayoutVars>
          <dgm:bulletEnabled val="1"/>
        </dgm:presLayoutVars>
      </dgm:prSet>
      <dgm:spPr/>
    </dgm:pt>
    <dgm:pt modelId="{7F014982-DD0C-4D0B-845D-26B1B464F8AE}" type="pres">
      <dgm:prSet presAssocID="{1DCC45F6-B04A-4E31-BEB7-949A1D410E11}" presName="sibTrans" presStyleLbl="sibTrans2D1" presStyleIdx="1" presStyleCnt="2"/>
      <dgm:spPr/>
    </dgm:pt>
    <dgm:pt modelId="{5C6DBE49-188C-4C14-85B2-2E3B8EAE36AA}" type="pres">
      <dgm:prSet presAssocID="{1DCC45F6-B04A-4E31-BEB7-949A1D410E11}" presName="connectorText" presStyleLbl="sibTrans2D1" presStyleIdx="1" presStyleCnt="2"/>
      <dgm:spPr/>
    </dgm:pt>
    <dgm:pt modelId="{E46FDB27-C5FF-4E9C-9E0E-F63D44F54DD0}" type="pres">
      <dgm:prSet presAssocID="{F01B2221-5C29-402C-ABB4-A4756F63EEDA}" presName="node" presStyleLbl="node1" presStyleIdx="2" presStyleCnt="3">
        <dgm:presLayoutVars>
          <dgm:bulletEnabled val="1"/>
        </dgm:presLayoutVars>
      </dgm:prSet>
      <dgm:spPr/>
    </dgm:pt>
  </dgm:ptLst>
  <dgm:cxnLst>
    <dgm:cxn modelId="{EAFB5536-2DA0-4BE8-8BF8-308374D5C8A0}" type="presOf" srcId="{2463C589-6729-4602-B895-5C7CA9EE6D9F}" destId="{4EE48E95-BF4E-4222-8FE0-F94DDE4E2C43}" srcOrd="0" destOrd="0" presId="urn:microsoft.com/office/officeart/2005/8/layout/process2"/>
    <dgm:cxn modelId="{04488D3C-371C-4E3A-9626-71D81A7DF178}" type="presOf" srcId="{4B48D3F3-E463-4637-AF76-AB33AF1AC5A2}" destId="{C8A7E64E-3921-403F-AC3D-B9D67603DB2C}" srcOrd="0" destOrd="0" presId="urn:microsoft.com/office/officeart/2005/8/layout/process2"/>
    <dgm:cxn modelId="{76354A5D-C197-4EA7-8702-608B8755D3FC}" type="presOf" srcId="{1DCC45F6-B04A-4E31-BEB7-949A1D410E11}" destId="{7F014982-DD0C-4D0B-845D-26B1B464F8AE}" srcOrd="0" destOrd="0" presId="urn:microsoft.com/office/officeart/2005/8/layout/process2"/>
    <dgm:cxn modelId="{C3CF8A6D-E9E2-4D8F-A64C-2DFF803AFA97}" type="presOf" srcId="{2463C589-6729-4602-B895-5C7CA9EE6D9F}" destId="{DF0CDF09-C21A-4EFD-B7BF-21FE5ED90C11}" srcOrd="1" destOrd="0" presId="urn:microsoft.com/office/officeart/2005/8/layout/process2"/>
    <dgm:cxn modelId="{02AE5B70-9C78-438C-8A87-14D23F1C7188}" srcId="{C65474C4-EC22-4AA0-A1B5-9C8A87E71854}" destId="{643700D1-583C-4D6B-A2F8-6CF95DDF476A}" srcOrd="1" destOrd="0" parTransId="{7843688B-3A7A-428E-B857-9BDC4E31E5F7}" sibTransId="{1DCC45F6-B04A-4E31-BEB7-949A1D410E11}"/>
    <dgm:cxn modelId="{809F0A79-D58A-428D-8780-7F3D6D1CB3A4}" type="presOf" srcId="{C65474C4-EC22-4AA0-A1B5-9C8A87E71854}" destId="{0D592E82-4A64-4B11-BD19-BF6F2878DCD1}" srcOrd="0" destOrd="0" presId="urn:microsoft.com/office/officeart/2005/8/layout/process2"/>
    <dgm:cxn modelId="{548C1C7A-F2AD-4296-B9B3-E24BE6E293FD}" srcId="{C65474C4-EC22-4AA0-A1B5-9C8A87E71854}" destId="{4B48D3F3-E463-4637-AF76-AB33AF1AC5A2}" srcOrd="0" destOrd="0" parTransId="{60140675-FAB9-4126-B039-13A2B4DF6A33}" sibTransId="{2463C589-6729-4602-B895-5C7CA9EE6D9F}"/>
    <dgm:cxn modelId="{C2453E7D-E5ED-4593-8DDC-D4D11618ADDC}" srcId="{C65474C4-EC22-4AA0-A1B5-9C8A87E71854}" destId="{F01B2221-5C29-402C-ABB4-A4756F63EEDA}" srcOrd="2" destOrd="0" parTransId="{CAD215C4-8D8C-4C70-96E7-43BD957A4A2C}" sibTransId="{85E28758-9457-4ACD-9B29-A934E6CA91DA}"/>
    <dgm:cxn modelId="{757438A6-A335-4BE5-99EE-4BA9C67755A3}" type="presOf" srcId="{643700D1-583C-4D6B-A2F8-6CF95DDF476A}" destId="{B3B8684F-955F-439B-BF50-EBEA7E73FB84}" srcOrd="0" destOrd="0" presId="urn:microsoft.com/office/officeart/2005/8/layout/process2"/>
    <dgm:cxn modelId="{522DC4D3-4649-49FD-86ED-CBA6C02D7D67}" type="presOf" srcId="{F01B2221-5C29-402C-ABB4-A4756F63EEDA}" destId="{E46FDB27-C5FF-4E9C-9E0E-F63D44F54DD0}" srcOrd="0" destOrd="0" presId="urn:microsoft.com/office/officeart/2005/8/layout/process2"/>
    <dgm:cxn modelId="{B1F12FE1-7967-4E2F-833F-680789665176}" type="presOf" srcId="{1DCC45F6-B04A-4E31-BEB7-949A1D410E11}" destId="{5C6DBE49-188C-4C14-85B2-2E3B8EAE36AA}" srcOrd="1" destOrd="0" presId="urn:microsoft.com/office/officeart/2005/8/layout/process2"/>
    <dgm:cxn modelId="{469C21B9-5DC6-4228-B211-2EAEC67381E7}" type="presParOf" srcId="{0D592E82-4A64-4B11-BD19-BF6F2878DCD1}" destId="{C8A7E64E-3921-403F-AC3D-B9D67603DB2C}" srcOrd="0" destOrd="0" presId="urn:microsoft.com/office/officeart/2005/8/layout/process2"/>
    <dgm:cxn modelId="{8048328D-9DBE-48C8-B6D3-497177AAFA6B}" type="presParOf" srcId="{0D592E82-4A64-4B11-BD19-BF6F2878DCD1}" destId="{4EE48E95-BF4E-4222-8FE0-F94DDE4E2C43}" srcOrd="1" destOrd="0" presId="urn:microsoft.com/office/officeart/2005/8/layout/process2"/>
    <dgm:cxn modelId="{B37D48D0-7B39-41DB-9F46-E895C8B97908}" type="presParOf" srcId="{4EE48E95-BF4E-4222-8FE0-F94DDE4E2C43}" destId="{DF0CDF09-C21A-4EFD-B7BF-21FE5ED90C11}" srcOrd="0" destOrd="0" presId="urn:microsoft.com/office/officeart/2005/8/layout/process2"/>
    <dgm:cxn modelId="{D9E4D911-3631-49E9-AAA8-D55126D462A7}" type="presParOf" srcId="{0D592E82-4A64-4B11-BD19-BF6F2878DCD1}" destId="{B3B8684F-955F-439B-BF50-EBEA7E73FB84}" srcOrd="2" destOrd="0" presId="urn:microsoft.com/office/officeart/2005/8/layout/process2"/>
    <dgm:cxn modelId="{886888B4-3934-4F24-87C6-CA1A26A8D659}" type="presParOf" srcId="{0D592E82-4A64-4B11-BD19-BF6F2878DCD1}" destId="{7F014982-DD0C-4D0B-845D-26B1B464F8AE}" srcOrd="3" destOrd="0" presId="urn:microsoft.com/office/officeart/2005/8/layout/process2"/>
    <dgm:cxn modelId="{A1182302-AEE7-4DF2-8669-8ACEED67DB6C}" type="presParOf" srcId="{7F014982-DD0C-4D0B-845D-26B1B464F8AE}" destId="{5C6DBE49-188C-4C14-85B2-2E3B8EAE36AA}" srcOrd="0" destOrd="0" presId="urn:microsoft.com/office/officeart/2005/8/layout/process2"/>
    <dgm:cxn modelId="{22C01D89-1AB9-4D4D-90B6-135A41819465}" type="presParOf" srcId="{0D592E82-4A64-4B11-BD19-BF6F2878DCD1}" destId="{E46FDB27-C5FF-4E9C-9E0E-F63D44F54DD0}" srcOrd="4" destOrd="0" presId="urn:microsoft.com/office/officeart/2005/8/layout/process2"/>
  </dgm:cxnLst>
  <dgm:bg>
    <a:effectLst>
      <a:softEdge rad="12700"/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F245E9-2983-462C-9FBB-55048A5926BE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559E645D-B817-4366-AC90-96075D51C980}">
      <dgm:prSet phldrT="[Texte]"/>
      <dgm:spPr/>
      <dgm:t>
        <a:bodyPr/>
        <a:lstStyle/>
        <a:p>
          <a:r>
            <a:rPr lang="fr-BE" dirty="0"/>
            <a:t>Prévention</a:t>
          </a:r>
        </a:p>
      </dgm:t>
    </dgm:pt>
    <dgm:pt modelId="{DFF080B1-BB57-4076-8A3C-81B631D0366E}" type="parTrans" cxnId="{3AAC710B-A3CC-4D1F-B99B-1E66905C53D0}">
      <dgm:prSet/>
      <dgm:spPr/>
      <dgm:t>
        <a:bodyPr/>
        <a:lstStyle/>
        <a:p>
          <a:endParaRPr lang="fr-BE"/>
        </a:p>
      </dgm:t>
    </dgm:pt>
    <dgm:pt modelId="{C5BC8FAC-93A0-4FA5-9238-462715A7312D}" type="sibTrans" cxnId="{3AAC710B-A3CC-4D1F-B99B-1E66905C53D0}">
      <dgm:prSet/>
      <dgm:spPr/>
      <dgm:t>
        <a:bodyPr/>
        <a:lstStyle/>
        <a:p>
          <a:endParaRPr lang="fr-BE" dirty="0"/>
        </a:p>
      </dgm:t>
    </dgm:pt>
    <dgm:pt modelId="{2B9B2C06-920D-4A3B-82EA-296895D2F6C6}">
      <dgm:prSet/>
      <dgm:spPr/>
      <dgm:t>
        <a:bodyPr/>
        <a:lstStyle/>
        <a:p>
          <a:r>
            <a:rPr lang="fr-BE" dirty="0"/>
            <a:t>Préparation en vue de la réutilisation</a:t>
          </a:r>
        </a:p>
      </dgm:t>
    </dgm:pt>
    <dgm:pt modelId="{58B1AFCD-5D37-4094-908A-326C336B4033}" type="parTrans" cxnId="{3EB4EB18-28AF-4DDE-8AF8-D5EFAAED85BA}">
      <dgm:prSet/>
      <dgm:spPr/>
      <dgm:t>
        <a:bodyPr/>
        <a:lstStyle/>
        <a:p>
          <a:endParaRPr lang="fr-BE"/>
        </a:p>
      </dgm:t>
    </dgm:pt>
    <dgm:pt modelId="{1750B5AF-D580-4120-838C-0E316B3D78BC}" type="sibTrans" cxnId="{3EB4EB18-28AF-4DDE-8AF8-D5EFAAED85BA}">
      <dgm:prSet/>
      <dgm:spPr/>
      <dgm:t>
        <a:bodyPr/>
        <a:lstStyle/>
        <a:p>
          <a:endParaRPr lang="fr-BE" dirty="0"/>
        </a:p>
      </dgm:t>
    </dgm:pt>
    <dgm:pt modelId="{068A0EF7-7172-4AF6-835F-E7D6EFC94CE6}">
      <dgm:prSet/>
      <dgm:spPr/>
      <dgm:t>
        <a:bodyPr/>
        <a:lstStyle/>
        <a:p>
          <a:r>
            <a:rPr lang="fr-BE" dirty="0"/>
            <a:t>Recyclage</a:t>
          </a:r>
        </a:p>
      </dgm:t>
    </dgm:pt>
    <dgm:pt modelId="{75CF6FF7-077E-4F51-8101-E73914F263CC}" type="parTrans" cxnId="{9A95F09C-7ED8-4DEF-95F6-7E2FC95BA55E}">
      <dgm:prSet/>
      <dgm:spPr/>
      <dgm:t>
        <a:bodyPr/>
        <a:lstStyle/>
        <a:p>
          <a:endParaRPr lang="fr-BE"/>
        </a:p>
      </dgm:t>
    </dgm:pt>
    <dgm:pt modelId="{6D845CC5-4E9A-4EEC-B33C-21A66885F60C}" type="sibTrans" cxnId="{9A95F09C-7ED8-4DEF-95F6-7E2FC95BA55E}">
      <dgm:prSet/>
      <dgm:spPr/>
      <dgm:t>
        <a:bodyPr/>
        <a:lstStyle/>
        <a:p>
          <a:endParaRPr lang="fr-BE" dirty="0"/>
        </a:p>
      </dgm:t>
    </dgm:pt>
    <dgm:pt modelId="{7E671EC1-11BE-4D13-9270-6BA6F638B203}">
      <dgm:prSet/>
      <dgm:spPr/>
      <dgm:t>
        <a:bodyPr/>
        <a:lstStyle/>
        <a:p>
          <a:r>
            <a:rPr lang="fr-BE" dirty="0"/>
            <a:t>Elimination</a:t>
          </a:r>
        </a:p>
      </dgm:t>
    </dgm:pt>
    <dgm:pt modelId="{C98F8CC2-D60A-4816-89FD-243613C64AA7}" type="parTrans" cxnId="{0527AF50-5240-41ED-8346-C9618362A447}">
      <dgm:prSet/>
      <dgm:spPr/>
      <dgm:t>
        <a:bodyPr/>
        <a:lstStyle/>
        <a:p>
          <a:endParaRPr lang="fr-BE"/>
        </a:p>
      </dgm:t>
    </dgm:pt>
    <dgm:pt modelId="{D33B9D58-A982-4FDC-9775-ABC60D406E73}" type="sibTrans" cxnId="{0527AF50-5240-41ED-8346-C9618362A447}">
      <dgm:prSet/>
      <dgm:spPr/>
      <dgm:t>
        <a:bodyPr/>
        <a:lstStyle/>
        <a:p>
          <a:endParaRPr lang="fr-BE"/>
        </a:p>
      </dgm:t>
    </dgm:pt>
    <dgm:pt modelId="{204A6469-1B2D-49BC-A357-C6F43C914689}">
      <dgm:prSet/>
      <dgm:spPr/>
      <dgm:t>
        <a:bodyPr/>
        <a:lstStyle/>
        <a:p>
          <a:r>
            <a:rPr lang="fr-BE" dirty="0"/>
            <a:t>Autres formes de valorisation (notamment énergétiques)</a:t>
          </a:r>
        </a:p>
      </dgm:t>
    </dgm:pt>
    <dgm:pt modelId="{696138EE-BB5A-4B4F-AD52-0BF9618EB80F}" type="sibTrans" cxnId="{8BE3ED33-E165-4821-AB92-561236A2462A}">
      <dgm:prSet/>
      <dgm:spPr/>
      <dgm:t>
        <a:bodyPr/>
        <a:lstStyle/>
        <a:p>
          <a:endParaRPr lang="fr-BE" dirty="0"/>
        </a:p>
      </dgm:t>
    </dgm:pt>
    <dgm:pt modelId="{6FD2E9F2-410D-4556-9DA3-384C72F9EBCC}" type="parTrans" cxnId="{8BE3ED33-E165-4821-AB92-561236A2462A}">
      <dgm:prSet/>
      <dgm:spPr/>
      <dgm:t>
        <a:bodyPr/>
        <a:lstStyle/>
        <a:p>
          <a:endParaRPr lang="fr-BE"/>
        </a:p>
      </dgm:t>
    </dgm:pt>
    <dgm:pt modelId="{7CAAC122-EF87-4BA2-BE5F-4BE5B114E8E4}" type="pres">
      <dgm:prSet presAssocID="{BAF245E9-2983-462C-9FBB-55048A5926BE}" presName="Name0" presStyleCnt="0">
        <dgm:presLayoutVars>
          <dgm:dir/>
          <dgm:resizeHandles val="exact"/>
        </dgm:presLayoutVars>
      </dgm:prSet>
      <dgm:spPr/>
    </dgm:pt>
    <dgm:pt modelId="{DD05E5E2-B870-419A-8510-A293FC320897}" type="pres">
      <dgm:prSet presAssocID="{559E645D-B817-4366-AC90-96075D51C980}" presName="node" presStyleLbl="node1" presStyleIdx="0" presStyleCnt="5">
        <dgm:presLayoutVars>
          <dgm:bulletEnabled val="1"/>
        </dgm:presLayoutVars>
      </dgm:prSet>
      <dgm:spPr/>
    </dgm:pt>
    <dgm:pt modelId="{E06E0B37-2307-4138-BDDC-B45AC27C43EE}" type="pres">
      <dgm:prSet presAssocID="{C5BC8FAC-93A0-4FA5-9238-462715A7312D}" presName="sibTrans" presStyleLbl="sibTrans2D1" presStyleIdx="0" presStyleCnt="4"/>
      <dgm:spPr/>
    </dgm:pt>
    <dgm:pt modelId="{1BE261F5-E65A-4F4A-9622-CB9B85187993}" type="pres">
      <dgm:prSet presAssocID="{C5BC8FAC-93A0-4FA5-9238-462715A7312D}" presName="connectorText" presStyleLbl="sibTrans2D1" presStyleIdx="0" presStyleCnt="4"/>
      <dgm:spPr/>
    </dgm:pt>
    <dgm:pt modelId="{A4A44BED-12D4-43A9-8E95-96A761640F0F}" type="pres">
      <dgm:prSet presAssocID="{2B9B2C06-920D-4A3B-82EA-296895D2F6C6}" presName="node" presStyleLbl="node1" presStyleIdx="1" presStyleCnt="5">
        <dgm:presLayoutVars>
          <dgm:bulletEnabled val="1"/>
        </dgm:presLayoutVars>
      </dgm:prSet>
      <dgm:spPr/>
    </dgm:pt>
    <dgm:pt modelId="{52366035-1F4E-4134-B11B-D2038C11588B}" type="pres">
      <dgm:prSet presAssocID="{1750B5AF-D580-4120-838C-0E316B3D78BC}" presName="sibTrans" presStyleLbl="sibTrans2D1" presStyleIdx="1" presStyleCnt="4"/>
      <dgm:spPr/>
    </dgm:pt>
    <dgm:pt modelId="{20134EFF-83AB-473B-9D6A-382FB02533F6}" type="pres">
      <dgm:prSet presAssocID="{1750B5AF-D580-4120-838C-0E316B3D78BC}" presName="connectorText" presStyleLbl="sibTrans2D1" presStyleIdx="1" presStyleCnt="4"/>
      <dgm:spPr/>
    </dgm:pt>
    <dgm:pt modelId="{ABE6DBEE-22C3-41EB-A12C-75C15FF28E09}" type="pres">
      <dgm:prSet presAssocID="{068A0EF7-7172-4AF6-835F-E7D6EFC94CE6}" presName="node" presStyleLbl="node1" presStyleIdx="2" presStyleCnt="5">
        <dgm:presLayoutVars>
          <dgm:bulletEnabled val="1"/>
        </dgm:presLayoutVars>
      </dgm:prSet>
      <dgm:spPr/>
    </dgm:pt>
    <dgm:pt modelId="{D2E09DA8-E528-4DE0-9D27-3952DE9E59B9}" type="pres">
      <dgm:prSet presAssocID="{6D845CC5-4E9A-4EEC-B33C-21A66885F60C}" presName="sibTrans" presStyleLbl="sibTrans2D1" presStyleIdx="2" presStyleCnt="4"/>
      <dgm:spPr/>
    </dgm:pt>
    <dgm:pt modelId="{DE5277C6-8A3A-4747-8697-A544E0B247E0}" type="pres">
      <dgm:prSet presAssocID="{6D845CC5-4E9A-4EEC-B33C-21A66885F60C}" presName="connectorText" presStyleLbl="sibTrans2D1" presStyleIdx="2" presStyleCnt="4"/>
      <dgm:spPr/>
    </dgm:pt>
    <dgm:pt modelId="{CF8DF245-EB86-404A-84D7-D0CE16B65D40}" type="pres">
      <dgm:prSet presAssocID="{204A6469-1B2D-49BC-A357-C6F43C914689}" presName="node" presStyleLbl="node1" presStyleIdx="3" presStyleCnt="5">
        <dgm:presLayoutVars>
          <dgm:bulletEnabled val="1"/>
        </dgm:presLayoutVars>
      </dgm:prSet>
      <dgm:spPr/>
    </dgm:pt>
    <dgm:pt modelId="{879D36B1-E5DC-471F-81C6-1CF42E840543}" type="pres">
      <dgm:prSet presAssocID="{696138EE-BB5A-4B4F-AD52-0BF9618EB80F}" presName="sibTrans" presStyleLbl="sibTrans2D1" presStyleIdx="3" presStyleCnt="4"/>
      <dgm:spPr/>
    </dgm:pt>
    <dgm:pt modelId="{FF30F3B8-A117-4157-AF71-06E7E4E44774}" type="pres">
      <dgm:prSet presAssocID="{696138EE-BB5A-4B4F-AD52-0BF9618EB80F}" presName="connectorText" presStyleLbl="sibTrans2D1" presStyleIdx="3" presStyleCnt="4"/>
      <dgm:spPr/>
    </dgm:pt>
    <dgm:pt modelId="{C67380EF-EA6A-4E53-9D60-13CA75F178BF}" type="pres">
      <dgm:prSet presAssocID="{7E671EC1-11BE-4D13-9270-6BA6F638B203}" presName="node" presStyleLbl="node1" presStyleIdx="4" presStyleCnt="5">
        <dgm:presLayoutVars>
          <dgm:bulletEnabled val="1"/>
        </dgm:presLayoutVars>
      </dgm:prSet>
      <dgm:spPr/>
    </dgm:pt>
  </dgm:ptLst>
  <dgm:cxnLst>
    <dgm:cxn modelId="{3AAC710B-A3CC-4D1F-B99B-1E66905C53D0}" srcId="{BAF245E9-2983-462C-9FBB-55048A5926BE}" destId="{559E645D-B817-4366-AC90-96075D51C980}" srcOrd="0" destOrd="0" parTransId="{DFF080B1-BB57-4076-8A3C-81B631D0366E}" sibTransId="{C5BC8FAC-93A0-4FA5-9238-462715A7312D}"/>
    <dgm:cxn modelId="{FB9BAB0B-6615-4660-885F-B4D9939CDA98}" type="presOf" srcId="{1750B5AF-D580-4120-838C-0E316B3D78BC}" destId="{52366035-1F4E-4134-B11B-D2038C11588B}" srcOrd="0" destOrd="0" presId="urn:microsoft.com/office/officeart/2005/8/layout/process1"/>
    <dgm:cxn modelId="{30406013-C043-47BD-B225-043EEFD53755}" type="presOf" srcId="{6D845CC5-4E9A-4EEC-B33C-21A66885F60C}" destId="{D2E09DA8-E528-4DE0-9D27-3952DE9E59B9}" srcOrd="0" destOrd="0" presId="urn:microsoft.com/office/officeart/2005/8/layout/process1"/>
    <dgm:cxn modelId="{3EB4EB18-28AF-4DDE-8AF8-D5EFAAED85BA}" srcId="{BAF245E9-2983-462C-9FBB-55048A5926BE}" destId="{2B9B2C06-920D-4A3B-82EA-296895D2F6C6}" srcOrd="1" destOrd="0" parTransId="{58B1AFCD-5D37-4094-908A-326C336B4033}" sibTransId="{1750B5AF-D580-4120-838C-0E316B3D78BC}"/>
    <dgm:cxn modelId="{8BE3ED33-E165-4821-AB92-561236A2462A}" srcId="{BAF245E9-2983-462C-9FBB-55048A5926BE}" destId="{204A6469-1B2D-49BC-A357-C6F43C914689}" srcOrd="3" destOrd="0" parTransId="{6FD2E9F2-410D-4556-9DA3-384C72F9EBCC}" sibTransId="{696138EE-BB5A-4B4F-AD52-0BF9618EB80F}"/>
    <dgm:cxn modelId="{1F4C8968-4168-47FC-B697-A0057026D4B3}" type="presOf" srcId="{696138EE-BB5A-4B4F-AD52-0BF9618EB80F}" destId="{FF30F3B8-A117-4157-AF71-06E7E4E44774}" srcOrd="1" destOrd="0" presId="urn:microsoft.com/office/officeart/2005/8/layout/process1"/>
    <dgm:cxn modelId="{012E004A-E40B-40FF-9936-9C7ABE0A9401}" type="presOf" srcId="{559E645D-B817-4366-AC90-96075D51C980}" destId="{DD05E5E2-B870-419A-8510-A293FC320897}" srcOrd="0" destOrd="0" presId="urn:microsoft.com/office/officeart/2005/8/layout/process1"/>
    <dgm:cxn modelId="{3952E54D-9295-4382-99C7-DA26234FCADB}" type="presOf" srcId="{2B9B2C06-920D-4A3B-82EA-296895D2F6C6}" destId="{A4A44BED-12D4-43A9-8E95-96A761640F0F}" srcOrd="0" destOrd="0" presId="urn:microsoft.com/office/officeart/2005/8/layout/process1"/>
    <dgm:cxn modelId="{0527AF50-5240-41ED-8346-C9618362A447}" srcId="{BAF245E9-2983-462C-9FBB-55048A5926BE}" destId="{7E671EC1-11BE-4D13-9270-6BA6F638B203}" srcOrd="4" destOrd="0" parTransId="{C98F8CC2-D60A-4816-89FD-243613C64AA7}" sibTransId="{D33B9D58-A982-4FDC-9775-ABC60D406E73}"/>
    <dgm:cxn modelId="{A864D177-897E-417C-8F4C-AA783C7E7690}" type="presOf" srcId="{C5BC8FAC-93A0-4FA5-9238-462715A7312D}" destId="{1BE261F5-E65A-4F4A-9622-CB9B85187993}" srcOrd="1" destOrd="0" presId="urn:microsoft.com/office/officeart/2005/8/layout/process1"/>
    <dgm:cxn modelId="{9A95F09C-7ED8-4DEF-95F6-7E2FC95BA55E}" srcId="{BAF245E9-2983-462C-9FBB-55048A5926BE}" destId="{068A0EF7-7172-4AF6-835F-E7D6EFC94CE6}" srcOrd="2" destOrd="0" parTransId="{75CF6FF7-077E-4F51-8101-E73914F263CC}" sibTransId="{6D845CC5-4E9A-4EEC-B33C-21A66885F60C}"/>
    <dgm:cxn modelId="{E68C40BF-BAA6-4361-8482-B83EACCD4D82}" type="presOf" srcId="{BAF245E9-2983-462C-9FBB-55048A5926BE}" destId="{7CAAC122-EF87-4BA2-BE5F-4BE5B114E8E4}" srcOrd="0" destOrd="0" presId="urn:microsoft.com/office/officeart/2005/8/layout/process1"/>
    <dgm:cxn modelId="{9810F6C0-E41A-473C-94EC-B94A28495439}" type="presOf" srcId="{C5BC8FAC-93A0-4FA5-9238-462715A7312D}" destId="{E06E0B37-2307-4138-BDDC-B45AC27C43EE}" srcOrd="0" destOrd="0" presId="urn:microsoft.com/office/officeart/2005/8/layout/process1"/>
    <dgm:cxn modelId="{1A8051C9-3F61-47C7-8D78-3593D5EE624B}" type="presOf" srcId="{696138EE-BB5A-4B4F-AD52-0BF9618EB80F}" destId="{879D36B1-E5DC-471F-81C6-1CF42E840543}" srcOrd="0" destOrd="0" presId="urn:microsoft.com/office/officeart/2005/8/layout/process1"/>
    <dgm:cxn modelId="{333E71D0-DF43-4B07-A095-163B8A5597B0}" type="presOf" srcId="{068A0EF7-7172-4AF6-835F-E7D6EFC94CE6}" destId="{ABE6DBEE-22C3-41EB-A12C-75C15FF28E09}" srcOrd="0" destOrd="0" presId="urn:microsoft.com/office/officeart/2005/8/layout/process1"/>
    <dgm:cxn modelId="{EB9388D7-416B-4160-87CB-DFFFC862F8FC}" type="presOf" srcId="{1750B5AF-D580-4120-838C-0E316B3D78BC}" destId="{20134EFF-83AB-473B-9D6A-382FB02533F6}" srcOrd="1" destOrd="0" presId="urn:microsoft.com/office/officeart/2005/8/layout/process1"/>
    <dgm:cxn modelId="{824683E1-2A49-41CC-B148-8D3CB0F5B7BE}" type="presOf" srcId="{7E671EC1-11BE-4D13-9270-6BA6F638B203}" destId="{C67380EF-EA6A-4E53-9D60-13CA75F178BF}" srcOrd="0" destOrd="0" presId="urn:microsoft.com/office/officeart/2005/8/layout/process1"/>
    <dgm:cxn modelId="{2E90C5E7-A3E7-471D-B466-7A7E9222A039}" type="presOf" srcId="{204A6469-1B2D-49BC-A357-C6F43C914689}" destId="{CF8DF245-EB86-404A-84D7-D0CE16B65D40}" srcOrd="0" destOrd="0" presId="urn:microsoft.com/office/officeart/2005/8/layout/process1"/>
    <dgm:cxn modelId="{266B4BE9-E82E-412D-BEF9-D8C9169A14E5}" type="presOf" srcId="{6D845CC5-4E9A-4EEC-B33C-21A66885F60C}" destId="{DE5277C6-8A3A-4747-8697-A544E0B247E0}" srcOrd="1" destOrd="0" presId="urn:microsoft.com/office/officeart/2005/8/layout/process1"/>
    <dgm:cxn modelId="{114751E1-CD36-49CD-B7EF-B9A521DD6054}" type="presParOf" srcId="{7CAAC122-EF87-4BA2-BE5F-4BE5B114E8E4}" destId="{DD05E5E2-B870-419A-8510-A293FC320897}" srcOrd="0" destOrd="0" presId="urn:microsoft.com/office/officeart/2005/8/layout/process1"/>
    <dgm:cxn modelId="{2295B10A-5E25-413D-B4EA-9B61D8759A22}" type="presParOf" srcId="{7CAAC122-EF87-4BA2-BE5F-4BE5B114E8E4}" destId="{E06E0B37-2307-4138-BDDC-B45AC27C43EE}" srcOrd="1" destOrd="0" presId="urn:microsoft.com/office/officeart/2005/8/layout/process1"/>
    <dgm:cxn modelId="{6ECEE41D-4ACB-48DE-83F7-D7ECBE4F2F27}" type="presParOf" srcId="{E06E0B37-2307-4138-BDDC-B45AC27C43EE}" destId="{1BE261F5-E65A-4F4A-9622-CB9B85187993}" srcOrd="0" destOrd="0" presId="urn:microsoft.com/office/officeart/2005/8/layout/process1"/>
    <dgm:cxn modelId="{27C3AC51-B3F7-4272-B0AE-F2F52FAB1D8E}" type="presParOf" srcId="{7CAAC122-EF87-4BA2-BE5F-4BE5B114E8E4}" destId="{A4A44BED-12D4-43A9-8E95-96A761640F0F}" srcOrd="2" destOrd="0" presId="urn:microsoft.com/office/officeart/2005/8/layout/process1"/>
    <dgm:cxn modelId="{DBB4F05A-2F45-4025-AD52-B3530B43D289}" type="presParOf" srcId="{7CAAC122-EF87-4BA2-BE5F-4BE5B114E8E4}" destId="{52366035-1F4E-4134-B11B-D2038C11588B}" srcOrd="3" destOrd="0" presId="urn:microsoft.com/office/officeart/2005/8/layout/process1"/>
    <dgm:cxn modelId="{A0EB2587-C3B7-45F4-8D64-850E7467B1E5}" type="presParOf" srcId="{52366035-1F4E-4134-B11B-D2038C11588B}" destId="{20134EFF-83AB-473B-9D6A-382FB02533F6}" srcOrd="0" destOrd="0" presId="urn:microsoft.com/office/officeart/2005/8/layout/process1"/>
    <dgm:cxn modelId="{8839DB79-72DF-4F12-BFAC-38A7CF00DEF1}" type="presParOf" srcId="{7CAAC122-EF87-4BA2-BE5F-4BE5B114E8E4}" destId="{ABE6DBEE-22C3-41EB-A12C-75C15FF28E09}" srcOrd="4" destOrd="0" presId="urn:microsoft.com/office/officeart/2005/8/layout/process1"/>
    <dgm:cxn modelId="{B9CDDA09-2133-4EFF-B552-7C418AFCFF93}" type="presParOf" srcId="{7CAAC122-EF87-4BA2-BE5F-4BE5B114E8E4}" destId="{D2E09DA8-E528-4DE0-9D27-3952DE9E59B9}" srcOrd="5" destOrd="0" presId="urn:microsoft.com/office/officeart/2005/8/layout/process1"/>
    <dgm:cxn modelId="{3A6F859D-E640-4F71-BCAA-EF6A09F2EC04}" type="presParOf" srcId="{D2E09DA8-E528-4DE0-9D27-3952DE9E59B9}" destId="{DE5277C6-8A3A-4747-8697-A544E0B247E0}" srcOrd="0" destOrd="0" presId="urn:microsoft.com/office/officeart/2005/8/layout/process1"/>
    <dgm:cxn modelId="{7241E79D-B3BB-4C5E-A2A9-15CE8F5BD5D8}" type="presParOf" srcId="{7CAAC122-EF87-4BA2-BE5F-4BE5B114E8E4}" destId="{CF8DF245-EB86-404A-84D7-D0CE16B65D40}" srcOrd="6" destOrd="0" presId="urn:microsoft.com/office/officeart/2005/8/layout/process1"/>
    <dgm:cxn modelId="{CCEF0869-52E7-4FAA-9A39-D87E7C0B8964}" type="presParOf" srcId="{7CAAC122-EF87-4BA2-BE5F-4BE5B114E8E4}" destId="{879D36B1-E5DC-471F-81C6-1CF42E840543}" srcOrd="7" destOrd="0" presId="urn:microsoft.com/office/officeart/2005/8/layout/process1"/>
    <dgm:cxn modelId="{C05C2870-681C-4F0F-B027-A13EB49637D4}" type="presParOf" srcId="{879D36B1-E5DC-471F-81C6-1CF42E840543}" destId="{FF30F3B8-A117-4157-AF71-06E7E4E44774}" srcOrd="0" destOrd="0" presId="urn:microsoft.com/office/officeart/2005/8/layout/process1"/>
    <dgm:cxn modelId="{47DBF830-3963-4728-B92F-05B495336DDF}" type="presParOf" srcId="{7CAAC122-EF87-4BA2-BE5F-4BE5B114E8E4}" destId="{C67380EF-EA6A-4E53-9D60-13CA75F178B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A7E64E-3921-403F-AC3D-B9D67603DB2C}">
      <dsp:nvSpPr>
        <dsp:cNvPr id="0" name=""/>
        <dsp:cNvSpPr/>
      </dsp:nvSpPr>
      <dsp:spPr>
        <a:xfrm>
          <a:off x="1262053" y="0"/>
          <a:ext cx="1772420" cy="984678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900" kern="1200" dirty="0"/>
            <a:t>Désamiantage</a:t>
          </a:r>
        </a:p>
      </dsp:txBody>
      <dsp:txXfrm>
        <a:off x="1290893" y="28840"/>
        <a:ext cx="1714740" cy="926998"/>
      </dsp:txXfrm>
    </dsp:sp>
    <dsp:sp modelId="{4EE48E95-BF4E-4222-8FE0-F94DDE4E2C43}">
      <dsp:nvSpPr>
        <dsp:cNvPr id="0" name=""/>
        <dsp:cNvSpPr/>
      </dsp:nvSpPr>
      <dsp:spPr>
        <a:xfrm rot="5400000">
          <a:off x="1963636" y="1009295"/>
          <a:ext cx="369254" cy="4431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1600" kern="1200"/>
        </a:p>
      </dsp:txBody>
      <dsp:txXfrm rot="-5400000">
        <a:off x="2015332" y="1046220"/>
        <a:ext cx="265863" cy="258478"/>
      </dsp:txXfrm>
    </dsp:sp>
    <dsp:sp modelId="{B3B8684F-955F-439B-BF50-EBEA7E73FB84}">
      <dsp:nvSpPr>
        <dsp:cNvPr id="0" name=""/>
        <dsp:cNvSpPr/>
      </dsp:nvSpPr>
      <dsp:spPr>
        <a:xfrm>
          <a:off x="1262053" y="1477017"/>
          <a:ext cx="1772420" cy="984678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900" kern="1200" dirty="0"/>
            <a:t>Curage</a:t>
          </a:r>
        </a:p>
      </dsp:txBody>
      <dsp:txXfrm>
        <a:off x="1290893" y="1505857"/>
        <a:ext cx="1714740" cy="926998"/>
      </dsp:txXfrm>
    </dsp:sp>
    <dsp:sp modelId="{7F014982-DD0C-4D0B-845D-26B1B464F8AE}">
      <dsp:nvSpPr>
        <dsp:cNvPr id="0" name=""/>
        <dsp:cNvSpPr/>
      </dsp:nvSpPr>
      <dsp:spPr>
        <a:xfrm rot="5400000">
          <a:off x="1963636" y="2486312"/>
          <a:ext cx="369254" cy="4431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1600" kern="1200"/>
        </a:p>
      </dsp:txBody>
      <dsp:txXfrm rot="-5400000">
        <a:off x="2015332" y="2523237"/>
        <a:ext cx="265863" cy="258478"/>
      </dsp:txXfrm>
    </dsp:sp>
    <dsp:sp modelId="{E46FDB27-C5FF-4E9C-9E0E-F63D44F54DD0}">
      <dsp:nvSpPr>
        <dsp:cNvPr id="0" name=""/>
        <dsp:cNvSpPr/>
      </dsp:nvSpPr>
      <dsp:spPr>
        <a:xfrm>
          <a:off x="1262053" y="2954034"/>
          <a:ext cx="1772420" cy="984678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900" kern="1200" dirty="0"/>
            <a:t>Déconstruction</a:t>
          </a:r>
        </a:p>
      </dsp:txBody>
      <dsp:txXfrm>
        <a:off x="1290893" y="2982874"/>
        <a:ext cx="1714740" cy="9269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05E5E2-B870-419A-8510-A293FC320897}">
      <dsp:nvSpPr>
        <dsp:cNvPr id="0" name=""/>
        <dsp:cNvSpPr/>
      </dsp:nvSpPr>
      <dsp:spPr>
        <a:xfrm>
          <a:off x="2846" y="810345"/>
          <a:ext cx="882546" cy="6784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000" kern="1200" dirty="0"/>
            <a:t>Prévention</a:t>
          </a:r>
        </a:p>
      </dsp:txBody>
      <dsp:txXfrm>
        <a:off x="22717" y="830216"/>
        <a:ext cx="842804" cy="638715"/>
      </dsp:txXfrm>
    </dsp:sp>
    <dsp:sp modelId="{E06E0B37-2307-4138-BDDC-B45AC27C43EE}">
      <dsp:nvSpPr>
        <dsp:cNvPr id="0" name=""/>
        <dsp:cNvSpPr/>
      </dsp:nvSpPr>
      <dsp:spPr>
        <a:xfrm>
          <a:off x="973648" y="1040138"/>
          <a:ext cx="187099" cy="2188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800" kern="1200" dirty="0"/>
        </a:p>
      </dsp:txBody>
      <dsp:txXfrm>
        <a:off x="973648" y="1083912"/>
        <a:ext cx="130969" cy="131323"/>
      </dsp:txXfrm>
    </dsp:sp>
    <dsp:sp modelId="{A4A44BED-12D4-43A9-8E95-96A761640F0F}">
      <dsp:nvSpPr>
        <dsp:cNvPr id="0" name=""/>
        <dsp:cNvSpPr/>
      </dsp:nvSpPr>
      <dsp:spPr>
        <a:xfrm>
          <a:off x="1238412" y="810345"/>
          <a:ext cx="882546" cy="6784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000" kern="1200" dirty="0"/>
            <a:t>Préparation en vue de la réutilisation</a:t>
          </a:r>
        </a:p>
      </dsp:txBody>
      <dsp:txXfrm>
        <a:off x="1258283" y="830216"/>
        <a:ext cx="842804" cy="638715"/>
      </dsp:txXfrm>
    </dsp:sp>
    <dsp:sp modelId="{52366035-1F4E-4134-B11B-D2038C11588B}">
      <dsp:nvSpPr>
        <dsp:cNvPr id="0" name=""/>
        <dsp:cNvSpPr/>
      </dsp:nvSpPr>
      <dsp:spPr>
        <a:xfrm>
          <a:off x="2209214" y="1040138"/>
          <a:ext cx="187099" cy="2188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800" kern="1200" dirty="0"/>
        </a:p>
      </dsp:txBody>
      <dsp:txXfrm>
        <a:off x="2209214" y="1083912"/>
        <a:ext cx="130969" cy="131323"/>
      </dsp:txXfrm>
    </dsp:sp>
    <dsp:sp modelId="{ABE6DBEE-22C3-41EB-A12C-75C15FF28E09}">
      <dsp:nvSpPr>
        <dsp:cNvPr id="0" name=""/>
        <dsp:cNvSpPr/>
      </dsp:nvSpPr>
      <dsp:spPr>
        <a:xfrm>
          <a:off x="2473978" y="810345"/>
          <a:ext cx="882546" cy="6784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000" kern="1200" dirty="0"/>
            <a:t>Recyclage</a:t>
          </a:r>
        </a:p>
      </dsp:txBody>
      <dsp:txXfrm>
        <a:off x="2493849" y="830216"/>
        <a:ext cx="842804" cy="638715"/>
      </dsp:txXfrm>
    </dsp:sp>
    <dsp:sp modelId="{D2E09DA8-E528-4DE0-9D27-3952DE9E59B9}">
      <dsp:nvSpPr>
        <dsp:cNvPr id="0" name=""/>
        <dsp:cNvSpPr/>
      </dsp:nvSpPr>
      <dsp:spPr>
        <a:xfrm>
          <a:off x="3444779" y="1040138"/>
          <a:ext cx="187099" cy="2188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800" kern="1200" dirty="0"/>
        </a:p>
      </dsp:txBody>
      <dsp:txXfrm>
        <a:off x="3444779" y="1083912"/>
        <a:ext cx="130969" cy="131323"/>
      </dsp:txXfrm>
    </dsp:sp>
    <dsp:sp modelId="{CF8DF245-EB86-404A-84D7-D0CE16B65D40}">
      <dsp:nvSpPr>
        <dsp:cNvPr id="0" name=""/>
        <dsp:cNvSpPr/>
      </dsp:nvSpPr>
      <dsp:spPr>
        <a:xfrm>
          <a:off x="3709543" y="810345"/>
          <a:ext cx="882546" cy="6784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000" kern="1200" dirty="0"/>
            <a:t>Autres formes de valorisation (notamment énergétiques)</a:t>
          </a:r>
        </a:p>
      </dsp:txBody>
      <dsp:txXfrm>
        <a:off x="3729414" y="830216"/>
        <a:ext cx="842804" cy="638715"/>
      </dsp:txXfrm>
    </dsp:sp>
    <dsp:sp modelId="{879D36B1-E5DC-471F-81C6-1CF42E840543}">
      <dsp:nvSpPr>
        <dsp:cNvPr id="0" name=""/>
        <dsp:cNvSpPr/>
      </dsp:nvSpPr>
      <dsp:spPr>
        <a:xfrm>
          <a:off x="4680345" y="1040138"/>
          <a:ext cx="187099" cy="21887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800" kern="1200" dirty="0"/>
        </a:p>
      </dsp:txBody>
      <dsp:txXfrm>
        <a:off x="4680345" y="1083912"/>
        <a:ext cx="130969" cy="131323"/>
      </dsp:txXfrm>
    </dsp:sp>
    <dsp:sp modelId="{C67380EF-EA6A-4E53-9D60-13CA75F178BF}">
      <dsp:nvSpPr>
        <dsp:cNvPr id="0" name=""/>
        <dsp:cNvSpPr/>
      </dsp:nvSpPr>
      <dsp:spPr>
        <a:xfrm>
          <a:off x="4945109" y="810345"/>
          <a:ext cx="882546" cy="67845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000" kern="1200" dirty="0"/>
            <a:t>Elimination</a:t>
          </a:r>
        </a:p>
      </dsp:txBody>
      <dsp:txXfrm>
        <a:off x="4964980" y="830216"/>
        <a:ext cx="842804" cy="6387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8" cy="513508"/>
          </a:xfrm>
          <a:prstGeom prst="rect">
            <a:avLst/>
          </a:prstGeom>
        </p:spPr>
        <p:txBody>
          <a:bodyPr vert="horz" lIns="99039" tIns="49519" rIns="99039" bIns="49519" rtlCol="0"/>
          <a:lstStyle>
            <a:lvl1pPr algn="l">
              <a:defRPr sz="13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8" cy="513508"/>
          </a:xfrm>
          <a:prstGeom prst="rect">
            <a:avLst/>
          </a:prstGeom>
        </p:spPr>
        <p:txBody>
          <a:bodyPr vert="horz" lIns="99039" tIns="49519" rIns="99039" bIns="49519" rtlCol="0"/>
          <a:lstStyle>
            <a:lvl1pPr algn="r">
              <a:defRPr sz="1300"/>
            </a:lvl1pPr>
          </a:lstStyle>
          <a:p>
            <a:fld id="{69A26C29-4732-41F0-90C4-E86377A60B63}" type="datetimeFigureOut">
              <a:rPr lang="fr-BE" smtClean="0"/>
              <a:t>18-11-25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9" tIns="49519" rIns="99039" bIns="49519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0407" y="4925409"/>
            <a:ext cx="5683250" cy="4029879"/>
          </a:xfrm>
          <a:prstGeom prst="rect">
            <a:avLst/>
          </a:prstGeom>
        </p:spPr>
        <p:txBody>
          <a:bodyPr vert="horz" lIns="99039" tIns="49519" rIns="99039" bIns="49519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8428" cy="513507"/>
          </a:xfrm>
          <a:prstGeom prst="rect">
            <a:avLst/>
          </a:prstGeom>
        </p:spPr>
        <p:txBody>
          <a:bodyPr vert="horz" lIns="99039" tIns="49519" rIns="99039" bIns="49519" rtlCol="0" anchor="b"/>
          <a:lstStyle>
            <a:lvl1pPr algn="l">
              <a:defRPr sz="13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8"/>
            <a:ext cx="3078428" cy="513507"/>
          </a:xfrm>
          <a:prstGeom prst="rect">
            <a:avLst/>
          </a:prstGeom>
        </p:spPr>
        <p:txBody>
          <a:bodyPr vert="horz" lIns="99039" tIns="49519" rIns="99039" bIns="49519" rtlCol="0" anchor="b"/>
          <a:lstStyle>
            <a:lvl1pPr algn="r">
              <a:defRPr sz="1300"/>
            </a:lvl1pPr>
          </a:lstStyle>
          <a:p>
            <a:fld id="{576A9AF8-A3C3-44BF-B1BD-BC282414316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34259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err="1"/>
              <a:t>Oven</a:t>
            </a:r>
            <a:r>
              <a:rPr lang="fr-BE"/>
              <a:t> 2 </a:t>
            </a:r>
            <a:r>
              <a:rPr lang="fr-BE" err="1"/>
              <a:t>klaar</a:t>
            </a:r>
            <a:r>
              <a:rPr lang="fr-BE"/>
              <a:t>, </a:t>
            </a:r>
            <a:r>
              <a:rPr lang="fr-BE" err="1"/>
              <a:t>oven</a:t>
            </a:r>
            <a:r>
              <a:rPr lang="fr-BE"/>
              <a:t> 1 </a:t>
            </a:r>
            <a:r>
              <a:rPr lang="fr-BE" err="1"/>
              <a:t>enkel</a:t>
            </a:r>
            <a:r>
              <a:rPr lang="fr-BE"/>
              <a:t> </a:t>
            </a:r>
            <a:r>
              <a:rPr lang="fr-BE" err="1"/>
              <a:t>nog</a:t>
            </a:r>
            <a:r>
              <a:rPr lang="fr-BE"/>
              <a:t> de </a:t>
            </a:r>
            <a:r>
              <a:rPr lang="fr-BE" err="1"/>
              <a:t>schouw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A9AF8-A3C3-44BF-B1BD-BC2824143162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428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A9AF8-A3C3-44BF-B1BD-BC2824143162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25057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A9AF8-A3C3-44BF-B1BD-BC2824143162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69823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A9AF8-A3C3-44BF-B1BD-BC2824143162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32636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79CE7A-AA66-4B51-9108-BB560AEC7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ADE908B-E077-4839-A28A-FA63E1BC8D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156388-9F76-4772-ADB1-07C20B299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CD05-5BD1-46ED-8C87-F3F3D8EE52BA}" type="datetime1">
              <a:rPr lang="fr-BE" smtClean="0"/>
              <a:t>18-11-25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792B84-7CD3-46BA-A4C3-62D452F4D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867DE8-4771-4156-AFA6-D0075D5C9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840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1A2D4C-7BA3-4E82-BF02-E1DD895DC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88604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C450AF-3AD1-4D02-9A49-2CEA7BBF7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A38247-3C84-4D5D-A4A0-D057C8475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2937F-1445-4019-ADFE-DC44C9E9BDA1}" type="datetime1">
              <a:rPr lang="fr-BE" smtClean="0"/>
              <a:t>18-11-25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053C49-3A68-499D-9770-D05863B6B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18D2CF-03C3-45BC-B095-2AC6B137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‹N°›</a:t>
            </a:fld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2B9D77-B1FC-485F-AEFE-ACAD873727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8781" y="608172"/>
            <a:ext cx="2130701" cy="83946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74EFC1A-02EA-4B3D-AFCA-7B884FE038AD}"/>
              </a:ext>
            </a:extLst>
          </p:cNvPr>
          <p:cNvSpPr/>
          <p:nvPr userDrawn="1"/>
        </p:nvSpPr>
        <p:spPr>
          <a:xfrm>
            <a:off x="0" y="6721475"/>
            <a:ext cx="12192000" cy="4571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01907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1A2D4C-7BA3-4E82-BF02-E1DD895DC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599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C450AF-3AD1-4D02-9A49-2CEA7BBF7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A38247-3C84-4D5D-A4A0-D057C8475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2937F-1445-4019-ADFE-DC44C9E9BDA1}" type="datetime1">
              <a:rPr lang="fr-BE" smtClean="0"/>
              <a:t>18-11-25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053C49-3A68-499D-9770-D05863B6B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18D2CF-03C3-45BC-B095-2AC6B137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7570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2E9BB8-217E-45D3-96B7-7127AB78B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DDDC76-4946-456E-A6F3-64583A6A3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0D2B8D-F745-49B8-ABE3-34548E127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2069-8C2E-4EB1-BA2C-F403B9E2314F}" type="datetime1">
              <a:rPr lang="fr-BE" smtClean="0"/>
              <a:t>18-11-25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F7A160-CE27-4488-8859-4E032D6FC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D7E934-5518-4B59-9405-83A3D142B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11642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07B21-EB39-4FC7-AFF9-935A2E1C0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BFE5A5-8897-4FC9-951A-80DA4D8F56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79F471-6518-4743-84D8-024712A6A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DFEBA1-9B45-49C2-9E0B-C6B9B75AF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E6C88-B08E-4BA6-9E10-FEE59BCE2BE7}" type="datetime1">
              <a:rPr lang="fr-BE" smtClean="0"/>
              <a:t>18-11-25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E22747-15F3-4034-9729-27A3648A3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8307DB-2B9E-40A5-8A57-3B31D8666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00006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D80C7C-0B1D-47E6-9479-F244ED8DB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BC0E004-B2F5-432B-A756-FCAE13FEC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8AF502-1113-46B5-BD2E-17A784514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205522D-0FB3-422E-A333-E371C9DC9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70ADF64-BFC8-4C66-BC86-2FD5F5B605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88AB829-2AA7-4D2E-961E-754EB7072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B078A-85FA-4E5B-B51F-9161F153856D}" type="datetime1">
              <a:rPr lang="fr-BE" smtClean="0"/>
              <a:t>18-11-25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8A074E6-9B6E-400F-A9DF-62F26D729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9550D4D-C002-4BB3-A971-AD062E386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2058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527BD-BAD8-4D30-91A9-325FBD09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F174EE6-5E08-494E-B73F-C9929D6E6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E467-0A1A-4BB3-9B36-DFEE33A419E0}" type="datetime1">
              <a:rPr lang="fr-BE" smtClean="0"/>
              <a:t>18-11-25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F6D53D-4B5E-49BB-8FCA-6C5AF931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6236A1-F7B0-4135-8C8C-87BF80783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00811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37AB4AA-0172-4228-BFDC-197845E5D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F2430-BA85-40C5-9066-CC5ED021BEDE}" type="datetime1">
              <a:rPr lang="fr-BE" smtClean="0"/>
              <a:t>18-11-25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94C2334-CD15-4D87-9DFC-3ED4E0A27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CD7982-93A6-4604-B559-75C00ECD9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501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FB8FFB-B71F-4887-9F58-696E4B4E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CC255D-8510-4214-A5C4-978B9C364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8438EDB-842B-4EBD-8547-A152E38B6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922D211-FB81-41D0-99AA-A740DF057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53901-E316-4E7C-8725-67FFE3D9207E}" type="datetime1">
              <a:rPr lang="fr-BE" smtClean="0"/>
              <a:t>18-11-25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99FC07B-61BE-4C67-B164-D315AE74B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871F24-C3C1-4950-8E09-79094DCBF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0190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A9976C-8674-4475-9C32-EBB798430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E9144E5-983C-49DE-95C3-818888BE5D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6000A7F-336F-41F6-ABC6-CBF60A3831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EEA25A9-3880-42ED-B9BC-B991C735D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B502-9299-47D7-B7A9-8E04A23EB3A2}" type="datetime1">
              <a:rPr lang="fr-BE" smtClean="0"/>
              <a:t>18-11-25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909F360-EC9F-43AF-B4B0-A4170E089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68BD6A-1948-434D-B3CF-C5D1D936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4940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A2586-3B68-4184-8D13-1D080E625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CE8DE63-8563-44CA-9925-2EF6BC371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26F9D2-F91E-4842-9F01-52037B510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F544-330A-44A8-9B7C-87E5090AD5D2}" type="datetime1">
              <a:rPr lang="fr-BE" smtClean="0"/>
              <a:t>18-11-25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611190-467C-4F8F-8D87-CA5E0BDF3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454348-C77D-4736-8058-19414424E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44865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223F060-C0AB-40A4-9BF8-E43EE974CE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8E25543-8EBE-417D-A29C-05F4C710F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F30328-2DCF-48D5-9D27-387152602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E3ED-4210-456A-B814-923A090B7CEF}" type="datetime1">
              <a:rPr lang="fr-BE" smtClean="0"/>
              <a:t>18-11-25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0BA1A1-4A10-485A-9F7A-23A07B671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48F112-0BC3-4652-B309-33A1D986D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4089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9E879D0-0DE9-4012-AD57-64D6D5590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9881E2-1887-4103-BDE4-DC4F772D9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DF192B-1763-410A-B811-BEDF127AC9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EE826-AD08-4521-BEDF-78E7317B8E55}" type="datetime1">
              <a:rPr lang="fr-BE" smtClean="0"/>
              <a:t>18-11-25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99FD37-19B4-4329-A7D9-9AC9B4187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B4FAA1-AE4C-492E-8EA9-99AC2872B3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AA4AD-53B8-4B20-801F-E29102EE1C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35214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chertal.be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991DEE-06EB-4010-842B-001C0208A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223" y="291879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400" dirty="0"/>
              <a:t>CHERTAL – </a:t>
            </a:r>
            <a:r>
              <a:rPr lang="fr-BE" cap="all" dirty="0"/>
              <a:t>é</a:t>
            </a:r>
            <a:r>
              <a:rPr lang="fr-BE" sz="4400" dirty="0"/>
              <a:t>tat d’avancement</a:t>
            </a:r>
            <a:br>
              <a:rPr lang="fr-BE" sz="4400" dirty="0"/>
            </a:br>
            <a:br>
              <a:rPr lang="fr-BE" sz="4400" dirty="0"/>
            </a:br>
            <a:r>
              <a:rPr lang="fr-BE" sz="4400" dirty="0"/>
              <a:t>Novembre</a:t>
            </a:r>
            <a:r>
              <a:rPr lang="fr-BE" dirty="0"/>
              <a:t> 2025</a:t>
            </a:r>
            <a:endParaRPr lang="fr-BE" dirty="0">
              <a:cs typeface="Calibri Light" panose="020F0302020204030204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A27D4D-F260-46C9-82FA-679851498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06070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E92CD4D-18FB-2EA8-5671-D95D0409FC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508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BE" sz="4400" dirty="0"/>
              <a:t>Démantèlement du site de Chertal</a:t>
            </a:r>
            <a:br>
              <a:rPr lang="fr-BE" sz="4400" dirty="0"/>
            </a:br>
            <a:r>
              <a:rPr lang="fr-BE" sz="4400" dirty="0"/>
              <a:t>Comité d’accompagnement</a:t>
            </a:r>
            <a:br>
              <a:rPr lang="fr-BE" sz="4400" dirty="0"/>
            </a:br>
            <a:br>
              <a:rPr lang="fr-BE" sz="4400" dirty="0"/>
            </a:br>
            <a:r>
              <a:rPr lang="fr-BE" sz="4400" dirty="0"/>
              <a:t>Le 18 novembre 2025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48EDC4-8CB9-C001-19C7-7E9C74032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2</a:t>
            </a:fld>
            <a:endParaRPr lang="fr-BE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84466C7-FD34-AAEC-F69C-F9A8609867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6065" y="192957"/>
            <a:ext cx="2690813" cy="1985888"/>
          </a:xfrm>
          <a:prstGeom prst="rect">
            <a:avLst/>
          </a:prstGeom>
        </p:spPr>
      </p:pic>
      <p:pic>
        <p:nvPicPr>
          <p:cNvPr id="8" name="Picture 2" descr="Permis d&amp;#39;Environnement en Wallonie">
            <a:extLst>
              <a:ext uri="{FF2B5EF4-FFF2-40B4-BE49-F238E27FC236}">
                <a16:creationId xmlns:a16="http://schemas.microsoft.com/office/drawing/2014/main" id="{2B83D200-F958-9814-42AD-47EA27FDA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30" y="183650"/>
            <a:ext cx="4449242" cy="187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907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3C7F1BD4-EC45-429C-9863-BB43478B9C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5357" y="2121521"/>
            <a:ext cx="9292225" cy="1655762"/>
          </a:xfrm>
        </p:spPr>
        <p:txBody>
          <a:bodyPr/>
          <a:lstStyle/>
          <a:p>
            <a:endParaRPr lang="fr-BE" dirty="0"/>
          </a:p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9DF9FD-6560-4FF5-BF76-F76BEE70B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3</a:t>
            </a:fld>
            <a:endParaRPr lang="fr-BE" dirty="0"/>
          </a:p>
        </p:txBody>
      </p:sp>
      <p:pic>
        <p:nvPicPr>
          <p:cNvPr id="1028" name="Picture 4" descr="Ville de Herstal - Home | Facebook">
            <a:extLst>
              <a:ext uri="{FF2B5EF4-FFF2-40B4-BE49-F238E27FC236}">
                <a16:creationId xmlns:a16="http://schemas.microsoft.com/office/drawing/2014/main" id="{0F480821-B5D3-40AA-9D07-C9E173AAF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9811" y="4623248"/>
            <a:ext cx="1706278" cy="143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ite de la Ville de VISE">
            <a:extLst>
              <a:ext uri="{FF2B5EF4-FFF2-40B4-BE49-F238E27FC236}">
                <a16:creationId xmlns:a16="http://schemas.microsoft.com/office/drawing/2014/main" id="{638F31E7-C939-44B6-B63A-4234FF7CD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0299" y="2840529"/>
            <a:ext cx="1970923" cy="119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atalogue en ligne BiblioWall">
            <a:extLst>
              <a:ext uri="{FF2B5EF4-FFF2-40B4-BE49-F238E27FC236}">
                <a16:creationId xmlns:a16="http://schemas.microsoft.com/office/drawing/2014/main" id="{778B38A4-D8C5-496D-AA08-EB089BE3A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532" y="3469396"/>
            <a:ext cx="3118643" cy="187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6795687-486A-4BDF-B17F-F8E6ED13ED0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0453" y="2254852"/>
            <a:ext cx="1947140" cy="767147"/>
          </a:xfrm>
          <a:prstGeom prst="rect">
            <a:avLst/>
          </a:prstGeom>
        </p:spPr>
      </p:pic>
      <p:pic>
        <p:nvPicPr>
          <p:cNvPr id="6" name="Picture 4" descr="ArcelorMittal – Hello Future">
            <a:extLst>
              <a:ext uri="{FF2B5EF4-FFF2-40B4-BE49-F238E27FC236}">
                <a16:creationId xmlns:a16="http://schemas.microsoft.com/office/drawing/2014/main" id="{2F030CA6-158D-4867-B0FD-A87C5E8C8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6408" y="3707624"/>
            <a:ext cx="2104266" cy="130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96C5568-A552-1C9B-61CB-FD16B337E85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3305" y="558222"/>
            <a:ext cx="2690813" cy="1985888"/>
          </a:xfrm>
          <a:prstGeom prst="rect">
            <a:avLst/>
          </a:prstGeom>
        </p:spPr>
      </p:pic>
      <p:pic>
        <p:nvPicPr>
          <p:cNvPr id="10" name="Picture 2" descr="Permis d&amp;#39;Environnement en Wallonie">
            <a:extLst>
              <a:ext uri="{FF2B5EF4-FFF2-40B4-BE49-F238E27FC236}">
                <a16:creationId xmlns:a16="http://schemas.microsoft.com/office/drawing/2014/main" id="{16A69660-5A65-E90A-4002-D0A78A0DF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817" y="1517418"/>
            <a:ext cx="4449242" cy="187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768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0F77DD3-18F4-4627-848D-E1ACC73DC655}"/>
              </a:ext>
            </a:extLst>
          </p:cNvPr>
          <p:cNvSpPr/>
          <p:nvPr/>
        </p:nvSpPr>
        <p:spPr>
          <a:xfrm>
            <a:off x="1330961" y="2040999"/>
            <a:ext cx="10022838" cy="43153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FE79FF-2E29-4490-A746-616990256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7520" y="2251183"/>
            <a:ext cx="9433559" cy="4105167"/>
          </a:xfrm>
        </p:spPr>
        <p:txBody>
          <a:bodyPr>
            <a:normAutofit/>
          </a:bodyPr>
          <a:lstStyle/>
          <a:p>
            <a:pPr marL="444500" lvl="0" indent="-444500">
              <a:buSzPts val="1000"/>
              <a:buNone/>
              <a:tabLst>
                <a:tab pos="457200" algn="l"/>
              </a:tabLst>
            </a:pPr>
            <a:r>
              <a:rPr lang="fr-BE" sz="24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Ordre du jour</a:t>
            </a:r>
          </a:p>
          <a:p>
            <a:pPr marL="444500" lvl="0" indent="-444500">
              <a:buSzPts val="1000"/>
              <a:buNone/>
              <a:tabLst>
                <a:tab pos="457200" algn="l"/>
              </a:tabLst>
            </a:pPr>
            <a:endParaRPr lang="fr-BE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896938" lvl="0" indent="-896938">
              <a:buSzPts val="1000"/>
              <a:buNone/>
              <a:tabLst>
                <a:tab pos="457200" algn="l"/>
              </a:tabLst>
            </a:pPr>
            <a:r>
              <a:rPr lang="fr-B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18H00 </a:t>
            </a:r>
            <a:r>
              <a:rPr lang="fr-B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Approbation du PV 12 mai 2025</a:t>
            </a:r>
          </a:p>
          <a:p>
            <a:pPr marL="896938" lvl="0" indent="-896938">
              <a:buSzPts val="1000"/>
              <a:buNone/>
              <a:tabLst>
                <a:tab pos="457200" algn="l"/>
              </a:tabLst>
            </a:pPr>
            <a:r>
              <a:rPr lang="fr-B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18H10 </a:t>
            </a:r>
            <a:r>
              <a:rPr lang="fr-B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Suivi du Chantier par SDC</a:t>
            </a:r>
          </a:p>
          <a:p>
            <a:pPr marL="896938" lvl="0" indent="-896938">
              <a:buSzPts val="1000"/>
              <a:buNone/>
              <a:tabLst>
                <a:tab pos="457200" algn="l"/>
              </a:tabLst>
            </a:pPr>
            <a:r>
              <a:rPr lang="fr-B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18H20 Reportage des plaintes</a:t>
            </a:r>
          </a:p>
          <a:p>
            <a:pPr marL="896938" lvl="0" indent="-896938">
              <a:buSzPts val="1000"/>
              <a:buNone/>
              <a:tabLst>
                <a:tab pos="457200" algn="l"/>
              </a:tabLst>
            </a:pPr>
            <a:r>
              <a:rPr lang="fr-B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18H25 Planning prévisionnel</a:t>
            </a:r>
          </a:p>
          <a:p>
            <a:pPr marL="896938" lvl="0" indent="-896938">
              <a:buSzPts val="1000"/>
              <a:buNone/>
              <a:tabLst>
                <a:tab pos="457200" algn="l"/>
              </a:tabLst>
            </a:pPr>
            <a:r>
              <a:rPr lang="fr-B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18H30 </a:t>
            </a:r>
            <a:r>
              <a:rPr lang="fr-B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Divers</a:t>
            </a:r>
          </a:p>
          <a:p>
            <a:pPr marL="896938" lvl="0" indent="-896938">
              <a:buSzPts val="1000"/>
              <a:buNone/>
              <a:tabLst>
                <a:tab pos="457200" algn="l"/>
              </a:tabLst>
            </a:pPr>
            <a:r>
              <a:rPr lang="fr-B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19H00 Fin</a:t>
            </a:r>
            <a:endParaRPr lang="fr-BE" sz="2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08B3C7-C486-4DF5-B9E3-C44CFDC60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4</a:t>
            </a:fld>
            <a:endParaRPr lang="fr-BE" dirty="0"/>
          </a:p>
        </p:txBody>
      </p:sp>
      <p:pic>
        <p:nvPicPr>
          <p:cNvPr id="5" name="Picture 2" descr="Permis d&amp;#39;Environnement en Wallonie">
            <a:extLst>
              <a:ext uri="{FF2B5EF4-FFF2-40B4-BE49-F238E27FC236}">
                <a16:creationId xmlns:a16="http://schemas.microsoft.com/office/drawing/2014/main" id="{1ACD2FB0-E30B-4A95-AD1B-DE92686FE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480" y="650349"/>
            <a:ext cx="3295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993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7A592B-1706-47F3-ACD3-1F8015DF3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/>
              <a:t>Rappel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4FC9FB-D8C0-4073-BA42-843E43338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76242" cy="4351338"/>
          </a:xfrm>
        </p:spPr>
        <p:txBody>
          <a:bodyPr>
            <a:normAutofit fontScale="92500" lnSpcReduction="20000"/>
          </a:bodyPr>
          <a:lstStyle/>
          <a:p>
            <a:r>
              <a:rPr lang="fr-BE" dirty="0"/>
              <a:t>Caractéristiques</a:t>
            </a:r>
          </a:p>
          <a:p>
            <a:pPr lvl="1"/>
            <a:r>
              <a:rPr lang="fr-BE" sz="2500" dirty="0"/>
              <a:t>4 ans</a:t>
            </a:r>
          </a:p>
          <a:p>
            <a:pPr lvl="1"/>
            <a:r>
              <a:rPr lang="fr-BE" sz="2500" dirty="0"/>
              <a:t>300 bâtiments répertoriés</a:t>
            </a:r>
          </a:p>
          <a:p>
            <a:pPr lvl="1"/>
            <a:r>
              <a:rPr lang="fr-BE" sz="2500" dirty="0"/>
              <a:t>60 emplois</a:t>
            </a:r>
          </a:p>
          <a:p>
            <a:pPr lvl="1"/>
            <a:endParaRPr lang="fr-BE" dirty="0"/>
          </a:p>
          <a:p>
            <a:r>
              <a:rPr lang="fr-BE" dirty="0"/>
              <a:t>Organisation du chantier en fonction de nombreux critères aléatoires</a:t>
            </a:r>
          </a:p>
          <a:p>
            <a:pPr lvl="1"/>
            <a:r>
              <a:rPr lang="fr-BE" sz="2500" dirty="0"/>
              <a:t>La présence ou non d’amiante</a:t>
            </a:r>
          </a:p>
          <a:p>
            <a:pPr lvl="1"/>
            <a:r>
              <a:rPr lang="fr-BE" sz="2500" dirty="0"/>
              <a:t>Le type d’engin de chantier à utiliser</a:t>
            </a:r>
          </a:p>
          <a:p>
            <a:pPr lvl="1"/>
            <a:r>
              <a:rPr lang="fr-BE" sz="2500" dirty="0"/>
              <a:t>Les conditions atmosphériques</a:t>
            </a:r>
          </a:p>
          <a:p>
            <a:pPr lvl="1"/>
            <a:endParaRPr lang="fr-BE" sz="2500" dirty="0"/>
          </a:p>
          <a:p>
            <a:pPr marL="457200" lvl="1" indent="0">
              <a:buNone/>
            </a:pPr>
            <a:r>
              <a:rPr lang="fr-BE" dirty="0">
                <a:sym typeface="Wingdings" panose="05000000000000000000" pitchFamily="2" charset="2"/>
              </a:rPr>
              <a:t> Communication anticipative vers les autorités et les riverains</a:t>
            </a:r>
            <a:endParaRPr lang="fr-BE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CD97A7-DF93-40F1-82D2-C5A3CEC91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5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17830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64DAB3-BA81-DE8B-8A3A-3A147A094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Rappel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CF9460-22FC-4D38-4493-4575B12322C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/>
              <a:t>Phasage du démantèlement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4BBC7DC-85F9-E190-9E80-657B352909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BE" dirty="0"/>
              <a:t>Orientation des co-produits et déchets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FF4700-BFA2-325F-7873-1A3061CDD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6</a:t>
            </a:fld>
            <a:endParaRPr lang="fr-BE" dirty="0"/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CB7592B3-8C1F-4ED4-4EC8-8DB94345EC2D}"/>
              </a:ext>
            </a:extLst>
          </p:cNvPr>
          <p:cNvGraphicFramePr/>
          <p:nvPr/>
        </p:nvGraphicFramePr>
        <p:xfrm>
          <a:off x="835974" y="2554162"/>
          <a:ext cx="4296528" cy="3938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EE052952-2737-0CF3-2B89-9DFE93BA766C}"/>
              </a:ext>
            </a:extLst>
          </p:cNvPr>
          <p:cNvGraphicFramePr/>
          <p:nvPr/>
        </p:nvGraphicFramePr>
        <p:xfrm>
          <a:off x="6172200" y="3350882"/>
          <a:ext cx="5830503" cy="2299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07F3FAD-09ED-6117-FA90-F6C0D4297420}"/>
              </a:ext>
            </a:extLst>
          </p:cNvPr>
          <p:cNvCxnSpPr>
            <a:cxnSpLocks/>
          </p:cNvCxnSpPr>
          <p:nvPr/>
        </p:nvCxnSpPr>
        <p:spPr>
          <a:xfrm>
            <a:off x="5726238" y="1825625"/>
            <a:ext cx="0" cy="45307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2281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1E263-E3C6-6B77-8923-FC3B49854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3062"/>
            <a:ext cx="10515600" cy="489585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ClrTx/>
              <a:buFont typeface="Wingdings" panose="05000000000000000000" pitchFamily="2" charset="2"/>
              <a:buNone/>
              <a:defRPr/>
            </a:pPr>
            <a:r>
              <a:rPr lang="fr-BE" sz="1600" b="1" dirty="0"/>
              <a:t>En cours : </a:t>
            </a:r>
            <a:endParaRPr lang="fr-BE" sz="1600" dirty="0">
              <a:cs typeface="Calibri"/>
            </a:endParaRPr>
          </a:p>
          <a:p>
            <a:pPr>
              <a:buClrTx/>
              <a:defRPr/>
            </a:pPr>
            <a:r>
              <a:rPr lang="fr-BE" sz="1600" dirty="0">
                <a:cs typeface="Calibri"/>
              </a:rPr>
              <a:t>Démolition aériennes finalisées</a:t>
            </a:r>
          </a:p>
          <a:p>
            <a:pPr>
              <a:buClrTx/>
              <a:defRPr/>
            </a:pPr>
            <a:r>
              <a:rPr lang="fr-BE" sz="1600" dirty="0">
                <a:cs typeface="Calibri"/>
              </a:rPr>
              <a:t>Démolition et retrait des machines dans les caves et caniveau en cours</a:t>
            </a:r>
          </a:p>
          <a:p>
            <a:pPr>
              <a:buClrTx/>
              <a:defRPr/>
            </a:pPr>
            <a:r>
              <a:rPr lang="fr-BE" sz="1600" dirty="0">
                <a:cs typeface="Calibri"/>
              </a:rPr>
              <a:t>Préparatifs au curage et retrait des éléments non conservés dans le hall G</a:t>
            </a:r>
          </a:p>
          <a:p>
            <a:pPr>
              <a:defRPr/>
            </a:pPr>
            <a:r>
              <a:rPr lang="fr-BE" sz="1600" dirty="0">
                <a:cs typeface="Calibri"/>
              </a:rPr>
              <a:t>Z</a:t>
            </a:r>
            <a:r>
              <a:rPr lang="fr-FR" sz="1600" dirty="0"/>
              <a:t>one TLB fosse à paille : Pompage et séparation huile-eau </a:t>
            </a:r>
          </a:p>
          <a:p>
            <a:pPr>
              <a:buClrTx/>
              <a:defRPr/>
            </a:pPr>
            <a:endParaRPr lang="fr-BE" sz="1600" dirty="0">
              <a:cs typeface="Calibri"/>
            </a:endParaRPr>
          </a:p>
          <a:p>
            <a:pPr>
              <a:buClrTx/>
              <a:defRPr/>
            </a:pPr>
            <a:endParaRPr lang="fr-BE" sz="1600" dirty="0">
              <a:cs typeface="Calibri"/>
            </a:endParaRPr>
          </a:p>
          <a:p>
            <a:pPr marL="0" indent="0">
              <a:buNone/>
              <a:defRPr/>
            </a:pPr>
            <a:r>
              <a:rPr lang="fr-BE" sz="1600" b="1" dirty="0"/>
              <a:t>A venir : </a:t>
            </a:r>
          </a:p>
          <a:p>
            <a:pPr>
              <a:defRPr/>
            </a:pPr>
            <a:r>
              <a:rPr lang="fr-BE" sz="1600" dirty="0">
                <a:cs typeface="Calibri"/>
              </a:rPr>
              <a:t>Nettoyage des caves et caniveaux par Arcelor Mittal Belgium (graisses)</a:t>
            </a:r>
          </a:p>
          <a:p>
            <a:pPr>
              <a:defRPr/>
            </a:pPr>
            <a:endParaRPr lang="fr-BE" sz="1600" dirty="0">
              <a:cs typeface="Calibri"/>
            </a:endParaRPr>
          </a:p>
          <a:p>
            <a:pPr>
              <a:defRPr/>
            </a:pPr>
            <a:endParaRPr lang="fr-BE" sz="1600" dirty="0">
              <a:cs typeface="Calibri"/>
            </a:endParaRPr>
          </a:p>
          <a:p>
            <a:pPr marL="0" indent="0">
              <a:buClrTx/>
              <a:buNone/>
              <a:defRPr/>
            </a:pPr>
            <a:endParaRPr lang="fr-BE" sz="1600" dirty="0">
              <a:cs typeface="Calibri"/>
            </a:endParaRPr>
          </a:p>
          <a:p>
            <a:pPr>
              <a:buClrTx/>
              <a:defRPr/>
            </a:pPr>
            <a:endParaRPr lang="fr-BE" sz="1600" dirty="0">
              <a:cs typeface="Calibri"/>
            </a:endParaRPr>
          </a:p>
          <a:p>
            <a:pPr marL="0" indent="0">
              <a:buNone/>
              <a:defRPr/>
            </a:pPr>
            <a:endParaRPr lang="fr-BE" sz="1200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FE24D-86E1-98C2-FDFE-C7D04F1E5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7</a:t>
            </a:fld>
            <a:endParaRPr lang="fr-B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3C42240-C459-3F45-470A-99E2FADD6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88604" cy="1325563"/>
          </a:xfrm>
        </p:spPr>
        <p:txBody>
          <a:bodyPr/>
          <a:lstStyle/>
          <a:p>
            <a:r>
              <a:rPr lang="fr-BE" dirty="0"/>
              <a:t>État d’avancement: partie TLB</a:t>
            </a:r>
          </a:p>
        </p:txBody>
      </p:sp>
    </p:spTree>
    <p:extLst>
      <p:ext uri="{BB962C8B-B14F-4D97-AF65-F5344CB8AC3E}">
        <p14:creationId xmlns:p14="http://schemas.microsoft.com/office/powerpoint/2010/main" val="340560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5F865-0558-C6E6-C391-EDC6D59EC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cs typeface="Calibri Light"/>
              </a:rPr>
              <a:t>État d’avancement: partie TLB</a:t>
            </a:r>
            <a:endParaRPr lang="en-US" dirty="0">
              <a:cs typeface="Calibri Light"/>
            </a:endParaRPr>
          </a:p>
          <a:p>
            <a:endParaRPr lang="en-US" dirty="0">
              <a:cs typeface="Calibri Ligh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AEAD9-2887-41F0-4160-451F69F5F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8</a:t>
            </a:fld>
            <a:endParaRPr lang="fr-BE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62445DB-222D-891D-4C7E-80232F119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415" y="1027906"/>
            <a:ext cx="7709836" cy="538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31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80C0CE-BEC1-3796-0251-88ECC76B6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cs typeface="Calibri Light"/>
              </a:rPr>
              <a:t>État d’avancement: partie TLB</a:t>
            </a:r>
            <a:endParaRPr lang="fr-BE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906AABC2-453E-FCF8-8411-32A0574791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6834" y="1825625"/>
            <a:ext cx="8858332" cy="4351338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7357C2-D3A2-E472-D167-FE0097C6E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07307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230DF-1431-55C6-5733-37B30DC2E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/>
              <a:t>État d’avancement: partie ACC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8237A-7F25-D5DE-5E69-DED180F08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1600" b="1" dirty="0"/>
              <a:t>En </a:t>
            </a:r>
            <a:r>
              <a:rPr lang="en-US" sz="1600" b="1" dirty="0" err="1"/>
              <a:t>cours</a:t>
            </a:r>
            <a:r>
              <a:rPr lang="en-US" sz="1600" b="1" dirty="0"/>
              <a:t> : </a:t>
            </a:r>
            <a:endParaRPr lang="fr-FR" sz="1600" b="1" dirty="0"/>
          </a:p>
          <a:p>
            <a:pPr>
              <a:buClr>
                <a:schemeClr val="tx2"/>
              </a:buClr>
              <a:defRPr/>
            </a:pPr>
            <a:r>
              <a:rPr lang="fr-BE" sz="1600" dirty="0">
                <a:cs typeface="Calibri"/>
              </a:rPr>
              <a:t>Démolition aériennes finalisées, hors affalement du dernier hall programmé le 03/12</a:t>
            </a:r>
          </a:p>
          <a:p>
            <a:pPr>
              <a:buClr>
                <a:schemeClr val="tx2"/>
              </a:buClr>
              <a:defRPr/>
            </a:pPr>
            <a:r>
              <a:rPr lang="fr-BE" sz="1600" dirty="0">
                <a:cs typeface="Calibri"/>
              </a:rPr>
              <a:t>Retrait des derniers éléments en surface et nettoyage</a:t>
            </a:r>
          </a:p>
          <a:p>
            <a:pPr>
              <a:buClr>
                <a:schemeClr val="tx2"/>
              </a:buClr>
              <a:defRPr/>
            </a:pPr>
            <a:r>
              <a:rPr lang="fr-BE" sz="1600" dirty="0">
                <a:cs typeface="Calibri"/>
              </a:rPr>
              <a:t>Démolitions localisées (solde de structure bétons)</a:t>
            </a:r>
          </a:p>
          <a:p>
            <a:pPr lvl="1">
              <a:buClr>
                <a:schemeClr val="tx2"/>
              </a:buClr>
              <a:defRPr/>
            </a:pPr>
            <a:endParaRPr lang="fr-BE" sz="1600" dirty="0">
              <a:cs typeface="Calibri"/>
            </a:endParaRPr>
          </a:p>
          <a:p>
            <a:pPr lvl="1">
              <a:buClr>
                <a:schemeClr val="tx2"/>
              </a:buClr>
              <a:defRPr/>
            </a:pPr>
            <a:endParaRPr lang="fr-BE" sz="1600" dirty="0">
              <a:cs typeface="Calibri"/>
            </a:endParaRPr>
          </a:p>
          <a:p>
            <a:pPr lvl="1">
              <a:buClr>
                <a:schemeClr val="tx2"/>
              </a:buClr>
              <a:defRPr/>
            </a:pPr>
            <a:endParaRPr lang="fr-BE" sz="1600" dirty="0">
              <a:cs typeface="Calibri"/>
            </a:endParaRPr>
          </a:p>
          <a:p>
            <a:pPr marL="0" indent="0">
              <a:buNone/>
              <a:defRPr/>
            </a:pPr>
            <a:r>
              <a:rPr lang="fr-BE" sz="1600" b="1" dirty="0"/>
              <a:t>A venir : </a:t>
            </a:r>
          </a:p>
          <a:p>
            <a:pPr>
              <a:defRPr/>
            </a:pPr>
            <a:r>
              <a:rPr lang="fr-BE" sz="1600" dirty="0">
                <a:cs typeface="Calibri"/>
              </a:rPr>
              <a:t>Retrait des machineries et éléments encore présents dans certaines caves</a:t>
            </a:r>
          </a:p>
          <a:p>
            <a:pPr>
              <a:defRPr/>
            </a:pPr>
            <a:r>
              <a:rPr lang="fr-BE" sz="1600" dirty="0">
                <a:cs typeface="Calibri"/>
              </a:rPr>
              <a:t>Nettoyage des caves par Arcelor Mittal Belgium (graisses et autres)</a:t>
            </a:r>
          </a:p>
          <a:p>
            <a:pPr>
              <a:defRPr/>
            </a:pPr>
            <a:r>
              <a:rPr lang="fr-BE" sz="1600" dirty="0">
                <a:cs typeface="Calibri"/>
              </a:rPr>
              <a:t>Démolition des cheminées briques</a:t>
            </a:r>
          </a:p>
          <a:p>
            <a:pPr>
              <a:defRPr/>
            </a:pPr>
            <a:endParaRPr lang="fr-BE" sz="1600" dirty="0">
              <a:cs typeface="Calibri"/>
            </a:endParaRPr>
          </a:p>
          <a:p>
            <a:pPr lvl="1">
              <a:buClr>
                <a:schemeClr val="tx2"/>
              </a:buClr>
              <a:defRPr/>
            </a:pPr>
            <a:endParaRPr lang="fr-BE" sz="1600" dirty="0">
              <a:cs typeface="Calibri"/>
            </a:endParaRPr>
          </a:p>
          <a:p>
            <a:pPr lvl="1">
              <a:buClr>
                <a:schemeClr val="tx2"/>
              </a:buClr>
              <a:defRPr/>
            </a:pPr>
            <a:endParaRPr lang="fr-BE" sz="1600" dirty="0">
              <a:cs typeface="Calibri"/>
            </a:endParaRPr>
          </a:p>
          <a:p>
            <a:pPr lvl="1">
              <a:buClr>
                <a:schemeClr val="tx2"/>
              </a:buClr>
              <a:defRPr/>
            </a:pPr>
            <a:endParaRPr lang="fr-BE" sz="1600" dirty="0">
              <a:cs typeface="Calibri"/>
            </a:endParaRPr>
          </a:p>
          <a:p>
            <a:pPr lvl="1">
              <a:buClr>
                <a:schemeClr val="tx2"/>
              </a:buClr>
              <a:defRPr/>
            </a:pPr>
            <a:endParaRPr lang="fr-FR" sz="1600" dirty="0">
              <a:cs typeface="Calibri"/>
            </a:endParaRP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2000" dirty="0">
              <a:cs typeface="Calibri"/>
            </a:endParaRP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FR" sz="1600" dirty="0">
              <a:cs typeface="Calibri"/>
            </a:endParaRPr>
          </a:p>
          <a:p>
            <a:pPr lvl="2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fr-BE" sz="1200" dirty="0"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85A062-59A2-44C2-E1E7-E4D22B937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99231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8FC23-A2CE-A970-7DC5-484573955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cs typeface="Calibri Light"/>
              </a:rPr>
              <a:t>État d’avancement: partie ACC</a:t>
            </a:r>
            <a:endParaRPr lang="en-US" dirty="0">
              <a:cs typeface="Calibri Light"/>
            </a:endParaRPr>
          </a:p>
          <a:p>
            <a:endParaRPr lang="en-US" dirty="0">
              <a:cs typeface="Calibri Ligh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70E78-C080-B781-9553-EB965356D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11</a:t>
            </a:fld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32EC15-16CC-100D-E03F-42F175B0A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901" y="1589588"/>
            <a:ext cx="9500135" cy="45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643ABF-08EA-E27D-0CAA-F6E0F9BCC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cs typeface="Calibri Light"/>
              </a:rPr>
              <a:t>État d’avancement: partie ACC</a:t>
            </a:r>
            <a:endParaRPr lang="fr-BE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A06ACA70-9AED-5FAC-08D5-E8299EF705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4245" y="1713861"/>
            <a:ext cx="8588604" cy="4642489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EA00E3-4ABF-96D5-102D-E12C01FB2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1264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DEDD7-BBA7-03E4-ADBA-351EAA4E1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/>
              <a:t>État d’avancement: partie ACC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DF2CA-C93A-F44E-A85A-043A970B4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80120" y="6435007"/>
            <a:ext cx="2743200" cy="365125"/>
          </a:xfrm>
        </p:spPr>
        <p:txBody>
          <a:bodyPr/>
          <a:lstStyle/>
          <a:p>
            <a:fld id="{411AA4AD-53B8-4B20-801F-E29102EE1C18}" type="slidenum">
              <a:rPr lang="fr-BE" smtClean="0"/>
              <a:t>13</a:t>
            </a:fld>
            <a:endParaRPr lang="fr-B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1E61F-B72A-B281-085E-C3A0F966266A}"/>
              </a:ext>
            </a:extLst>
          </p:cNvPr>
          <p:cNvSpPr txBox="1"/>
          <p:nvPr/>
        </p:nvSpPr>
        <p:spPr>
          <a:xfrm>
            <a:off x="223152" y="1415186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Tx/>
              <a:buFont typeface="Wingdings" panose="05000000000000000000" pitchFamily="2" charset="2"/>
              <a:buNone/>
            </a:pPr>
            <a:r>
              <a:rPr lang="fr-BE" altLang="en-BE" sz="1800" b="1" u="sng" dirty="0">
                <a:solidFill>
                  <a:schemeClr val="tx2"/>
                </a:solidFill>
              </a:rPr>
              <a:t>ACC: AFFALEMENT PARTIE 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52FA2A-8671-1DD8-80AA-9BE6F5885A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415"/>
          <a:stretch/>
        </p:blipFill>
        <p:spPr>
          <a:xfrm>
            <a:off x="1625965" y="2529471"/>
            <a:ext cx="9460755" cy="40697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1BB9E59-9932-8D71-FA85-F4AFBB758130}"/>
              </a:ext>
            </a:extLst>
          </p:cNvPr>
          <p:cNvSpPr/>
          <p:nvPr/>
        </p:nvSpPr>
        <p:spPr>
          <a:xfrm>
            <a:off x="1524425" y="2851014"/>
            <a:ext cx="1376090" cy="12318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C41BC0-B59C-C204-72D0-C0BCF4C7FB64}"/>
              </a:ext>
            </a:extLst>
          </p:cNvPr>
          <p:cNvSpPr/>
          <p:nvPr/>
        </p:nvSpPr>
        <p:spPr>
          <a:xfrm>
            <a:off x="1524425" y="5395010"/>
            <a:ext cx="1533406" cy="1111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42AE17-6582-B760-D039-3D6AD0F0D1EC}"/>
              </a:ext>
            </a:extLst>
          </p:cNvPr>
          <p:cNvSpPr/>
          <p:nvPr/>
        </p:nvSpPr>
        <p:spPr>
          <a:xfrm>
            <a:off x="1689025" y="4594444"/>
            <a:ext cx="1250820" cy="390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4CC9EF-43BB-5655-C36A-81205CC2BC36}"/>
              </a:ext>
            </a:extLst>
          </p:cNvPr>
          <p:cNvSpPr/>
          <p:nvPr/>
        </p:nvSpPr>
        <p:spPr>
          <a:xfrm>
            <a:off x="1105280" y="4852257"/>
            <a:ext cx="1002890" cy="390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52D2AB-2C74-600C-86AE-7043DE71816A}"/>
              </a:ext>
            </a:extLst>
          </p:cNvPr>
          <p:cNvSpPr/>
          <p:nvPr/>
        </p:nvSpPr>
        <p:spPr>
          <a:xfrm>
            <a:off x="2684204" y="5689087"/>
            <a:ext cx="7954297" cy="8824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ross 4">
            <a:extLst>
              <a:ext uri="{FF2B5EF4-FFF2-40B4-BE49-F238E27FC236}">
                <a16:creationId xmlns:a16="http://schemas.microsoft.com/office/drawing/2014/main" id="{33681416-4C55-C7B9-0C7D-38C5365A9C54}"/>
              </a:ext>
            </a:extLst>
          </p:cNvPr>
          <p:cNvSpPr/>
          <p:nvPr/>
        </p:nvSpPr>
        <p:spPr>
          <a:xfrm rot="2660866">
            <a:off x="2907830" y="3920530"/>
            <a:ext cx="1080000" cy="1080000"/>
          </a:xfrm>
          <a:prstGeom prst="plus">
            <a:avLst>
              <a:gd name="adj" fmla="val 454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ross 5">
            <a:extLst>
              <a:ext uri="{FF2B5EF4-FFF2-40B4-BE49-F238E27FC236}">
                <a16:creationId xmlns:a16="http://schemas.microsoft.com/office/drawing/2014/main" id="{81B71577-656D-F889-3435-50190447570F}"/>
              </a:ext>
            </a:extLst>
          </p:cNvPr>
          <p:cNvSpPr/>
          <p:nvPr/>
        </p:nvSpPr>
        <p:spPr>
          <a:xfrm rot="2660866">
            <a:off x="3995959" y="3920530"/>
            <a:ext cx="1080000" cy="1080000"/>
          </a:xfrm>
          <a:prstGeom prst="plus">
            <a:avLst>
              <a:gd name="adj" fmla="val 454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35D981-6558-159C-ECAC-842875CB7290}"/>
              </a:ext>
            </a:extLst>
          </p:cNvPr>
          <p:cNvSpPr txBox="1"/>
          <p:nvPr/>
        </p:nvSpPr>
        <p:spPr>
          <a:xfrm>
            <a:off x="3805874" y="6118190"/>
            <a:ext cx="3042291" cy="3693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Parties 1, 2,3  et 4 sont affalés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06B4872-18AE-A92E-EF58-748038FA799D}"/>
              </a:ext>
            </a:extLst>
          </p:cNvPr>
          <p:cNvCxnSpPr>
            <a:cxnSpLocks/>
            <a:stCxn id="5" idx="3"/>
            <a:endCxn id="14" idx="0"/>
          </p:cNvCxnSpPr>
          <p:nvPr/>
        </p:nvCxnSpPr>
        <p:spPr>
          <a:xfrm>
            <a:off x="3833990" y="4837996"/>
            <a:ext cx="1493030" cy="12801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5720DCB-CF38-C850-7F25-0952DFD6469F}"/>
              </a:ext>
            </a:extLst>
          </p:cNvPr>
          <p:cNvCxnSpPr>
            <a:cxnSpLocks/>
            <a:stCxn id="6" idx="3"/>
            <a:endCxn id="14" idx="0"/>
          </p:cNvCxnSpPr>
          <p:nvPr/>
        </p:nvCxnSpPr>
        <p:spPr>
          <a:xfrm>
            <a:off x="4922119" y="4837996"/>
            <a:ext cx="404901" cy="12801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B78C365-CF16-F259-BB5A-BBFEC128DDAB}"/>
              </a:ext>
            </a:extLst>
          </p:cNvPr>
          <p:cNvSpPr/>
          <p:nvPr/>
        </p:nvSpPr>
        <p:spPr>
          <a:xfrm>
            <a:off x="3772333" y="3224193"/>
            <a:ext cx="1527252" cy="539496"/>
          </a:xfrm>
          <a:prstGeom prst="rect">
            <a:avLst/>
          </a:prstGeom>
          <a:solidFill>
            <a:srgbClr val="00C201">
              <a:alpha val="40000"/>
            </a:srgbClr>
          </a:solidFill>
          <a:ln>
            <a:solidFill>
              <a:srgbClr val="12983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A050F6-D668-525B-C23B-C81F45E6F3A9}"/>
              </a:ext>
            </a:extLst>
          </p:cNvPr>
          <p:cNvSpPr txBox="1"/>
          <p:nvPr/>
        </p:nvSpPr>
        <p:spPr>
          <a:xfrm>
            <a:off x="2737604" y="3194595"/>
            <a:ext cx="51024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1400" b="1" dirty="0"/>
              <a:t>G02</a:t>
            </a:r>
            <a:endParaRPr lang="en-GB" sz="1400" b="1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1797517-6324-BD5F-E8A8-B413BCFD3FA1}"/>
              </a:ext>
            </a:extLst>
          </p:cNvPr>
          <p:cNvCxnSpPr>
            <a:stCxn id="18" idx="3"/>
          </p:cNvCxnSpPr>
          <p:nvPr/>
        </p:nvCxnSpPr>
        <p:spPr>
          <a:xfrm>
            <a:off x="3247849" y="3348484"/>
            <a:ext cx="489697" cy="12086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ross 18">
            <a:extLst>
              <a:ext uri="{FF2B5EF4-FFF2-40B4-BE49-F238E27FC236}">
                <a16:creationId xmlns:a16="http://schemas.microsoft.com/office/drawing/2014/main" id="{EA37481E-D8AA-1972-0F76-53108A281942}"/>
              </a:ext>
            </a:extLst>
          </p:cNvPr>
          <p:cNvSpPr/>
          <p:nvPr/>
        </p:nvSpPr>
        <p:spPr>
          <a:xfrm rot="2660866">
            <a:off x="3995959" y="2920549"/>
            <a:ext cx="1080000" cy="1080000"/>
          </a:xfrm>
          <a:prstGeom prst="plus">
            <a:avLst>
              <a:gd name="adj" fmla="val 454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CEDF119-6738-1F20-051C-C0F0DB7E930B}"/>
              </a:ext>
            </a:extLst>
          </p:cNvPr>
          <p:cNvSpPr/>
          <p:nvPr/>
        </p:nvSpPr>
        <p:spPr>
          <a:xfrm>
            <a:off x="8247194" y="3774275"/>
            <a:ext cx="1982700" cy="191577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Cross 22">
            <a:extLst>
              <a:ext uri="{FF2B5EF4-FFF2-40B4-BE49-F238E27FC236}">
                <a16:creationId xmlns:a16="http://schemas.microsoft.com/office/drawing/2014/main" id="{C1ED7EA4-BB11-2A74-A21C-2857C392C5C0}"/>
              </a:ext>
            </a:extLst>
          </p:cNvPr>
          <p:cNvSpPr/>
          <p:nvPr/>
        </p:nvSpPr>
        <p:spPr>
          <a:xfrm rot="2660866">
            <a:off x="5576494" y="3914809"/>
            <a:ext cx="1080000" cy="1080000"/>
          </a:xfrm>
          <a:prstGeom prst="plus">
            <a:avLst>
              <a:gd name="adj" fmla="val 454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FE1AF98-BE2D-6219-2033-E9D81E19B623}"/>
              </a:ext>
            </a:extLst>
          </p:cNvPr>
          <p:cNvCxnSpPr>
            <a:cxnSpLocks/>
            <a:stCxn id="23" idx="2"/>
            <a:endCxn id="14" idx="0"/>
          </p:cNvCxnSpPr>
          <p:nvPr/>
        </p:nvCxnSpPr>
        <p:spPr>
          <a:xfrm flipH="1">
            <a:off x="5327020" y="4840969"/>
            <a:ext cx="412008" cy="127722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C8392D55-DAEE-08E3-9747-9490DC0735EB}"/>
              </a:ext>
            </a:extLst>
          </p:cNvPr>
          <p:cNvSpPr/>
          <p:nvPr/>
        </p:nvSpPr>
        <p:spPr>
          <a:xfrm>
            <a:off x="7029136" y="3227822"/>
            <a:ext cx="1384817" cy="539496"/>
          </a:xfrm>
          <a:prstGeom prst="rect">
            <a:avLst/>
          </a:prstGeom>
          <a:solidFill>
            <a:srgbClr val="00C201">
              <a:alpha val="40000"/>
            </a:srgbClr>
          </a:solidFill>
          <a:ln>
            <a:solidFill>
              <a:srgbClr val="12983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Cross 30">
            <a:extLst>
              <a:ext uri="{FF2B5EF4-FFF2-40B4-BE49-F238E27FC236}">
                <a16:creationId xmlns:a16="http://schemas.microsoft.com/office/drawing/2014/main" id="{DE615888-C2EC-958F-26BD-F6A5A9328D9B}"/>
              </a:ext>
            </a:extLst>
          </p:cNvPr>
          <p:cNvSpPr/>
          <p:nvPr/>
        </p:nvSpPr>
        <p:spPr>
          <a:xfrm rot="2660866">
            <a:off x="7006591" y="3922101"/>
            <a:ext cx="1080000" cy="1080000"/>
          </a:xfrm>
          <a:prstGeom prst="plus">
            <a:avLst>
              <a:gd name="adj" fmla="val 454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D58F112-E238-2F53-A5D9-3C5DF82B98F3}"/>
              </a:ext>
            </a:extLst>
          </p:cNvPr>
          <p:cNvCxnSpPr>
            <a:cxnSpLocks/>
            <a:stCxn id="31" idx="2"/>
            <a:endCxn id="14" idx="0"/>
          </p:cNvCxnSpPr>
          <p:nvPr/>
        </p:nvCxnSpPr>
        <p:spPr>
          <a:xfrm flipH="1">
            <a:off x="5327020" y="4848261"/>
            <a:ext cx="1842105" cy="12699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ross 26">
            <a:extLst>
              <a:ext uri="{FF2B5EF4-FFF2-40B4-BE49-F238E27FC236}">
                <a16:creationId xmlns:a16="http://schemas.microsoft.com/office/drawing/2014/main" id="{AFA65B13-C2D0-4946-45ED-D58B1D9767D0}"/>
              </a:ext>
            </a:extLst>
          </p:cNvPr>
          <p:cNvSpPr/>
          <p:nvPr/>
        </p:nvSpPr>
        <p:spPr>
          <a:xfrm rot="2660866">
            <a:off x="7164764" y="2957719"/>
            <a:ext cx="1080000" cy="1080000"/>
          </a:xfrm>
          <a:prstGeom prst="plus">
            <a:avLst>
              <a:gd name="adj" fmla="val 454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Cross 20">
            <a:extLst>
              <a:ext uri="{FF2B5EF4-FFF2-40B4-BE49-F238E27FC236}">
                <a16:creationId xmlns:a16="http://schemas.microsoft.com/office/drawing/2014/main" id="{0ABBB4AA-A497-F0F8-0632-ADEA97FCBDDF}"/>
              </a:ext>
            </a:extLst>
          </p:cNvPr>
          <p:cNvSpPr/>
          <p:nvPr/>
        </p:nvSpPr>
        <p:spPr>
          <a:xfrm rot="2660866">
            <a:off x="5643210" y="2936609"/>
            <a:ext cx="1080000" cy="1080000"/>
          </a:xfrm>
          <a:prstGeom prst="plus">
            <a:avLst>
              <a:gd name="adj" fmla="val 454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8FA76D-C490-15D2-4AD7-D8BC20CF5633}"/>
              </a:ext>
            </a:extLst>
          </p:cNvPr>
          <p:cNvSpPr txBox="1"/>
          <p:nvPr/>
        </p:nvSpPr>
        <p:spPr>
          <a:xfrm>
            <a:off x="8665181" y="3003188"/>
            <a:ext cx="51024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1400" b="1" dirty="0"/>
              <a:t>G07</a:t>
            </a:r>
            <a:endParaRPr lang="en-GB" sz="1400" b="1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97EF87F-B15A-B792-1B7B-953CF26A4591}"/>
              </a:ext>
            </a:extLst>
          </p:cNvPr>
          <p:cNvCxnSpPr>
            <a:cxnSpLocks/>
          </p:cNvCxnSpPr>
          <p:nvPr/>
        </p:nvCxnSpPr>
        <p:spPr>
          <a:xfrm>
            <a:off x="8920304" y="3316961"/>
            <a:ext cx="0" cy="38151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D7CEAB5-7F86-2389-21DB-8ED0B129E31A}"/>
              </a:ext>
            </a:extLst>
          </p:cNvPr>
          <p:cNvSpPr txBox="1"/>
          <p:nvPr/>
        </p:nvSpPr>
        <p:spPr>
          <a:xfrm>
            <a:off x="10680685" y="4244441"/>
            <a:ext cx="51024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1400" b="1" dirty="0"/>
              <a:t>G08</a:t>
            </a:r>
            <a:endParaRPr lang="en-GB" sz="1400" b="1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3E5D845-9338-2220-0BB7-1D4B8CC981D8}"/>
              </a:ext>
            </a:extLst>
          </p:cNvPr>
          <p:cNvCxnSpPr>
            <a:cxnSpLocks/>
          </p:cNvCxnSpPr>
          <p:nvPr/>
        </p:nvCxnSpPr>
        <p:spPr>
          <a:xfrm flipH="1">
            <a:off x="10343626" y="4398329"/>
            <a:ext cx="29269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7989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A0214-5067-F0ED-9579-25ED59878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 de surveillance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925E8-FA55-E980-67D6-B4FB39498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/>
              <a:t>Voyez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/>
              <a:t>document </a:t>
            </a:r>
          </a:p>
          <a:p>
            <a:pPr marL="0" indent="0">
              <a:buNone/>
            </a:pPr>
            <a:r>
              <a:rPr lang="en-GB" dirty="0" err="1"/>
              <a:t>en</a:t>
            </a:r>
            <a:r>
              <a:rPr lang="en-GB" dirty="0"/>
              <a:t> annexe: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32D18-BF6F-CBAB-BD50-5CD09158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14</a:t>
            </a:fld>
            <a:endParaRPr lang="fr-B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05EB4A-E514-594A-459B-60DCDAC63D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21"/>
          <a:stretch/>
        </p:blipFill>
        <p:spPr>
          <a:xfrm>
            <a:off x="3023160" y="1822929"/>
            <a:ext cx="8663796" cy="4354034"/>
          </a:xfrm>
          <a:prstGeom prst="rect">
            <a:avLst/>
          </a:prstGeom>
          <a:ln w="15875">
            <a:solidFill>
              <a:srgbClr val="00B050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2634DFF-7778-6CC0-65DB-CD0BB707DE5D}"/>
              </a:ext>
            </a:extLst>
          </p:cNvPr>
          <p:cNvSpPr/>
          <p:nvPr/>
        </p:nvSpPr>
        <p:spPr>
          <a:xfrm>
            <a:off x="9541164" y="1822930"/>
            <a:ext cx="1979214" cy="9479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36CDF2-0AD6-3FCC-3220-A8EC99DBB901}"/>
              </a:ext>
            </a:extLst>
          </p:cNvPr>
          <p:cNvSpPr txBox="1"/>
          <p:nvPr/>
        </p:nvSpPr>
        <p:spPr>
          <a:xfrm>
            <a:off x="259865" y="5886450"/>
            <a:ext cx="6427100" cy="83502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</p:spPr>
        <p:txBody>
          <a:bodyPr wrap="square" lIns="91440" tIns="45720" rIns="91440" bIns="45720" rtlCol="0" anchor="ctr" anchorCtr="1">
            <a:noAutofit/>
          </a:bodyPr>
          <a:lstStyle/>
          <a:p>
            <a:pPr algn="ctr"/>
            <a:r>
              <a:rPr lang="fr-BE" dirty="0">
                <a:solidFill>
                  <a:srgbClr val="0070C0"/>
                </a:solidFill>
              </a:rPr>
              <a:t>Rapport sur date incluant les nouvelles données reçu 13 novembre 2025. Norme sur la qualité de l'air respectées.</a:t>
            </a:r>
            <a:endParaRPr lang="fr-BE" dirty="0">
              <a:solidFill>
                <a:srgbClr val="0070C0"/>
              </a:solidFill>
              <a:cs typeface="Calibri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9BD20B1-23B9-192D-1774-5BD1D64B5F94}"/>
              </a:ext>
            </a:extLst>
          </p:cNvPr>
          <p:cNvSpPr/>
          <p:nvPr/>
        </p:nvSpPr>
        <p:spPr>
          <a:xfrm>
            <a:off x="671622" y="1643542"/>
            <a:ext cx="2093574" cy="20963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BE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100BED3-AC31-D3E1-7F24-EB7AA3513094}"/>
              </a:ext>
            </a:extLst>
          </p:cNvPr>
          <p:cNvCxnSpPr>
            <a:cxnSpLocks/>
          </p:cNvCxnSpPr>
          <p:nvPr/>
        </p:nvCxnSpPr>
        <p:spPr>
          <a:xfrm>
            <a:off x="1728216" y="3739896"/>
            <a:ext cx="0" cy="20218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47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157D34-7D00-0FBE-4359-DFAE239E1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Déchets: autre que métaux </a:t>
            </a:r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DFEFE2-61B3-5427-CD67-05D2590FD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15</a:t>
            </a:fld>
            <a:endParaRPr lang="fr-BE"/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6A8D6A8A-A1ED-65B6-F5A3-BE9DF871A94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8749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098E96-19DE-9019-91EC-BE00D6FAD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Déchets: Fer</a:t>
            </a:r>
            <a:br>
              <a:rPr lang="fr-FR" dirty="0"/>
            </a:br>
            <a:r>
              <a:rPr lang="fr-FR" sz="2200" dirty="0"/>
              <a:t>Aperçu jusqu’à novembre 2025:</a:t>
            </a:r>
            <a:br>
              <a:rPr lang="fr-FR" sz="2200" dirty="0"/>
            </a:br>
            <a:endParaRPr lang="fr-BE" sz="2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887A9A-3BEA-9346-6907-57F3F9A21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16</a:t>
            </a:fld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C94AD10-1C31-1A95-1321-21FD4A329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977" y="5832402"/>
            <a:ext cx="7059010" cy="523948"/>
          </a:xfrm>
          <a:prstGeom prst="rect">
            <a:avLst/>
          </a:prstGeom>
        </p:spPr>
      </p:pic>
      <p:graphicFrame>
        <p:nvGraphicFramePr>
          <p:cNvPr id="11" name="Chart 2">
            <a:extLst>
              <a:ext uri="{FF2B5EF4-FFF2-40B4-BE49-F238E27FC236}">
                <a16:creationId xmlns:a16="http://schemas.microsoft.com/office/drawing/2014/main" id="{A551D2F9-C70F-E716-E73E-B25D9A98B7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577339"/>
              </p:ext>
            </p:extLst>
          </p:nvPr>
        </p:nvGraphicFramePr>
        <p:xfrm>
          <a:off x="600456" y="1639887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1559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1C0E5-11DA-C5CA-5991-788690E96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/>
              <a:t>Sujets supplémentaires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713175-E753-457B-8329-2FD56C128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17</a:t>
            </a:fld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89ACC-42ED-090B-3A5F-B57EE3D6C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73566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ClrTx/>
              <a:buFont typeface="Wingdings" panose="05000000000000000000" pitchFamily="2" charset="2"/>
              <a:buNone/>
              <a:defRPr/>
            </a:pPr>
            <a:r>
              <a:rPr lang="fr-BE" sz="1600" dirty="0"/>
              <a:t>Au bord du site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fr-BE" sz="1600" dirty="0"/>
              <a:t>Dernière bateau chargée: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fr-BE" sz="1400" dirty="0">
                <a:cs typeface="Calibri"/>
              </a:rPr>
              <a:t>22 octobre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fr-BE" sz="1600" dirty="0"/>
              <a:t>Prochain bateau prévu: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fr-BE" sz="1200" dirty="0">
                <a:cs typeface="Calibri"/>
              </a:rPr>
              <a:t>10 décembre</a:t>
            </a:r>
          </a:p>
          <a:p>
            <a:pPr marL="0" indent="0">
              <a:buClrTx/>
              <a:buFont typeface="Wingdings" panose="05000000000000000000" pitchFamily="2" charset="2"/>
              <a:buNone/>
              <a:defRPr/>
            </a:pPr>
            <a:endParaRPr lang="fr-BE" sz="1600" dirty="0"/>
          </a:p>
          <a:p>
            <a:pPr marL="0" indent="0">
              <a:buClrTx/>
              <a:buFont typeface="Wingdings" panose="05000000000000000000" pitchFamily="2" charset="2"/>
              <a:buNone/>
              <a:defRPr/>
            </a:pPr>
            <a:endParaRPr lang="fr-BE" sz="1600" dirty="0"/>
          </a:p>
          <a:p>
            <a:pPr marL="0" indent="0">
              <a:buClrTx/>
              <a:buFont typeface="Wingdings" panose="05000000000000000000" pitchFamily="2" charset="2"/>
              <a:buNone/>
              <a:defRPr/>
            </a:pPr>
            <a:endParaRPr lang="fr-BE" sz="1600" dirty="0"/>
          </a:p>
          <a:p>
            <a:pPr marL="0" indent="0">
              <a:buClrTx/>
              <a:buFont typeface="Wingdings" panose="05000000000000000000" pitchFamily="2" charset="2"/>
              <a:buNone/>
              <a:defRPr/>
            </a:pPr>
            <a:endParaRPr lang="fr-BE" sz="1600" dirty="0"/>
          </a:p>
          <a:p>
            <a:pPr marL="0" indent="0">
              <a:buClrTx/>
              <a:buFont typeface="Wingdings" panose="05000000000000000000" pitchFamily="2" charset="2"/>
              <a:buNone/>
              <a:defRPr/>
            </a:pPr>
            <a:endParaRPr lang="fr-BE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05DA13-0CAA-18BC-2F40-ABE1429759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98" b="10307"/>
          <a:stretch/>
        </p:blipFill>
        <p:spPr>
          <a:xfrm>
            <a:off x="9525000" y="-1816"/>
            <a:ext cx="2667000" cy="147819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C417D19-52D6-30C2-F9F9-5B2D66383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773" y="1825625"/>
            <a:ext cx="5643653" cy="301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87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E195F-2FEF-FE7B-066E-38A9AA40F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D62FD2-C1DE-1F61-C2EF-FF89A5E0E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3C8F7-9144-D6A1-FA56-F9EB90410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21371"/>
            <a:ext cx="10515600" cy="2955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000" dirty="0">
                <a:latin typeface="Calibri" panose="020F0502020204030204" pitchFamily="34" charset="0"/>
                <a:ea typeface="Times New Roman" panose="02020603050405020304" pitchFamily="18" charset="0"/>
              </a:rPr>
              <a:t>Rapportage des plaintes/remarques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4F18C3-DD80-228D-B193-C9928167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12029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F15209-814F-49EC-AB6C-3C5B04FD4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Rappel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E86408-E7D3-4F42-90F4-E5735C41A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BE" dirty="0"/>
              <a:t>Contact chantier </a:t>
            </a:r>
          </a:p>
          <a:p>
            <a:pPr lvl="1"/>
            <a:r>
              <a:rPr lang="fr-BE" dirty="0"/>
              <a:t>Numéro accessible de 9 à 16 H 		0476 302650</a:t>
            </a:r>
          </a:p>
          <a:p>
            <a:pPr lvl="1"/>
            <a:r>
              <a:rPr lang="fr-BE" dirty="0"/>
              <a:t>Boite mail 					contact@sdchertal.be</a:t>
            </a:r>
          </a:p>
          <a:p>
            <a:pPr lvl="1"/>
            <a:r>
              <a:rPr lang="fr-BE" dirty="0"/>
              <a:t>En dehors des heures 			Répondeur et numéro d’urgence</a:t>
            </a:r>
          </a:p>
          <a:p>
            <a:endParaRPr lang="fr-BE" dirty="0"/>
          </a:p>
          <a:p>
            <a:r>
              <a:rPr lang="fr-BE" dirty="0"/>
              <a:t>Plateforme Internet</a:t>
            </a:r>
          </a:p>
          <a:p>
            <a:pPr lvl="1"/>
            <a:r>
              <a:rPr lang="fr-BE" dirty="0">
                <a:solidFill>
                  <a:schemeClr val="accent6">
                    <a:lumMod val="50000"/>
                  </a:schemeClr>
                </a:solidFill>
                <a:hlinkClick r:id="rId2"/>
              </a:rPr>
              <a:t>www.sdchertal.be</a:t>
            </a:r>
            <a:endParaRPr lang="fr-BE" dirty="0">
              <a:solidFill>
                <a:schemeClr val="accent6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fr-BE" dirty="0">
              <a:solidFill>
                <a:schemeClr val="accent6">
                  <a:lumMod val="50000"/>
                </a:schemeClr>
              </a:solidFill>
            </a:endParaRPr>
          </a:p>
          <a:p>
            <a:pPr lvl="1"/>
            <a:endParaRPr lang="fr-BE" dirty="0"/>
          </a:p>
          <a:p>
            <a:r>
              <a:rPr lang="fr-BE" dirty="0"/>
              <a:t>Personnes de contact</a:t>
            </a:r>
          </a:p>
          <a:p>
            <a:pPr lvl="1"/>
            <a:r>
              <a:rPr lang="fr-BE" dirty="0"/>
              <a:t>Jacques Roland - Gestionnaire chantier</a:t>
            </a:r>
          </a:p>
          <a:p>
            <a:pPr lvl="1"/>
            <a:r>
              <a:rPr lang="fr-BE" dirty="0"/>
              <a:t>Sabine Huc – Communication </a:t>
            </a:r>
          </a:p>
          <a:p>
            <a:pPr lvl="1"/>
            <a:r>
              <a:rPr lang="fr-BE" dirty="0"/>
              <a:t>Kris Martens – Directeur Général</a:t>
            </a:r>
          </a:p>
          <a:p>
            <a:pPr lvl="1"/>
            <a:r>
              <a:rPr lang="fr-BE" dirty="0"/>
              <a:t>Ir. Karel Lambie – Adjoint au Directeur Général</a:t>
            </a:r>
          </a:p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FD0B4E-BA1C-46C2-B7B4-4B9AEA04B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19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36666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36DE41-8DEC-241E-C4A6-9922F2F18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Contacts riverains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BB914F-F7FB-FEA1-ABFD-75867A79F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20</a:t>
            </a:fld>
            <a:endParaRPr lang="fr-B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72A93A-3B59-6621-81A5-5FB74D96DAEB}"/>
              </a:ext>
            </a:extLst>
          </p:cNvPr>
          <p:cNvSpPr/>
          <p:nvPr/>
        </p:nvSpPr>
        <p:spPr>
          <a:xfrm>
            <a:off x="980388" y="1980797"/>
            <a:ext cx="311085" cy="619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>
              <a:highlight>
                <a:srgbClr val="808080"/>
              </a:highligh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831BE8-87D5-F186-D2A5-29E006A8EC96}"/>
              </a:ext>
            </a:extLst>
          </p:cNvPr>
          <p:cNvSpPr/>
          <p:nvPr/>
        </p:nvSpPr>
        <p:spPr>
          <a:xfrm>
            <a:off x="838200" y="3093801"/>
            <a:ext cx="311085" cy="619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>
              <a:highlight>
                <a:srgbClr val="80808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A91EBD-FD80-E073-65B4-516365532C6A}"/>
              </a:ext>
            </a:extLst>
          </p:cNvPr>
          <p:cNvSpPr/>
          <p:nvPr/>
        </p:nvSpPr>
        <p:spPr>
          <a:xfrm>
            <a:off x="838200" y="4080325"/>
            <a:ext cx="311085" cy="425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>
              <a:highlight>
                <a:srgbClr val="808080"/>
              </a:highligh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08320D-DFFA-E7BE-0D8D-BBA8A0F97858}"/>
              </a:ext>
            </a:extLst>
          </p:cNvPr>
          <p:cNvSpPr/>
          <p:nvPr/>
        </p:nvSpPr>
        <p:spPr>
          <a:xfrm>
            <a:off x="875908" y="4942385"/>
            <a:ext cx="311085" cy="619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>
              <a:highlight>
                <a:srgbClr val="808080"/>
              </a:highlight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4D85238-6D84-1FC5-325B-E5E7359BC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88" y="1721612"/>
            <a:ext cx="9275975" cy="478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27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2F6DC5-0E6F-34D3-3C7B-B03AC220D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Exercices militaires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25D2ED-8F09-D09E-5155-75F884E6F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sz="4400" b="1" dirty="0"/>
              <a:t>Texte communiqué par la Défense pour l’exercice du 01 au 04 Septembre 2025.</a:t>
            </a:r>
          </a:p>
          <a:p>
            <a:pPr marL="0" indent="0">
              <a:buNone/>
            </a:pPr>
            <a:r>
              <a:rPr lang="fr-BE" sz="2900" dirty="0"/>
              <a:t> </a:t>
            </a:r>
          </a:p>
          <a:p>
            <a:pPr marL="0" indent="0">
              <a:buNone/>
            </a:pPr>
            <a:r>
              <a:rPr lang="fr-BE" sz="2900" dirty="0"/>
              <a:t>La Défense organise un exercice sur l’ancien site de CHERTAL du 01 au 04 Septembre.</a:t>
            </a:r>
          </a:p>
          <a:p>
            <a:pPr marL="0" indent="0">
              <a:buNone/>
            </a:pPr>
            <a:r>
              <a:rPr lang="fr-BE" sz="2900" dirty="0"/>
              <a:t>L’objectif de cet exercice est d’entrainer nos forces armées sur base d’un scénario tactique réaliste.</a:t>
            </a:r>
          </a:p>
          <a:p>
            <a:pPr marL="0" indent="0">
              <a:buNone/>
            </a:pPr>
            <a:r>
              <a:rPr lang="fr-BE" sz="2900" dirty="0"/>
              <a:t>Ces activités militaires, comme tant d’autres, contribuent à l’opérationnalité de nos forces armées et à la réussite de nos missions au profit de la nation.</a:t>
            </a:r>
          </a:p>
          <a:p>
            <a:pPr marL="0" indent="0">
              <a:buNone/>
            </a:pPr>
            <a:r>
              <a:rPr lang="fr-BE" sz="2900" dirty="0"/>
              <a:t>Des tirs d’armes légères (tirs à blanc) pourront être entendus entre 0730 </a:t>
            </a:r>
            <a:r>
              <a:rPr lang="fr-BE" sz="2900" dirty="0" err="1"/>
              <a:t>Hr</a:t>
            </a:r>
            <a:r>
              <a:rPr lang="fr-BE" sz="2900" dirty="0"/>
              <a:t> et 1700 </a:t>
            </a:r>
            <a:r>
              <a:rPr lang="fr-BE" sz="2900" dirty="0" err="1"/>
              <a:t>Hr</a:t>
            </a:r>
            <a:r>
              <a:rPr lang="fr-BE" sz="2900" dirty="0"/>
              <a:t> .</a:t>
            </a:r>
          </a:p>
          <a:p>
            <a:pPr marL="0" indent="0">
              <a:buNone/>
            </a:pPr>
            <a:r>
              <a:rPr lang="fr-BE" sz="2900" dirty="0"/>
              <a:t>La Défense est consciente des nuisances occasionnées et essaye de les minimiser, mais le site de CHERTAL constitue un des seuls endroits où ces exercices spécifiques peuvent être exécutés.</a:t>
            </a:r>
          </a:p>
          <a:p>
            <a:pPr marL="0" indent="0">
              <a:buNone/>
            </a:pPr>
            <a:r>
              <a:rPr lang="fr-BE" sz="2900" dirty="0"/>
              <a:t>Le Commandement Militaire de la Province de Liège remercie les riverains de leur compréhension. </a:t>
            </a:r>
          </a:p>
          <a:p>
            <a:pPr marL="0" indent="0">
              <a:buNone/>
            </a:pPr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33911D-A7CA-1793-52BD-1C2FA5D91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49047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A87D4C-38CC-7914-9CC4-8DF0A3290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22C652-513C-4A60-1054-0006657F3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21371"/>
            <a:ext cx="10515600" cy="2955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000" dirty="0"/>
              <a:t>Planning et perspectives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B760FF-CFDE-0B57-034A-7F30C1826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721458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D0D39-6F48-C844-13E2-E385CC2EB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Planification TLB et ACC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3DB48-1C2D-2943-1C8A-05A4F8B5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23</a:t>
            </a:fld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9354908-9A2E-D00E-662F-54B642A70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58" y="2128655"/>
            <a:ext cx="10915498" cy="406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9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2F42A-6998-7383-3260-B6DEB889B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F41BAF-B31F-67EB-8E01-29BCC8B72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D60B86-D480-A2F1-F0D8-34A9C6953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21371"/>
            <a:ext cx="10515600" cy="2955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000" dirty="0"/>
              <a:t>Divers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56D5C5-787D-6B82-ACF0-3110FE78A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94525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991DEE-06EB-4010-842B-001C0208A4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7680" y="-1569393"/>
            <a:ext cx="4380412" cy="3957320"/>
          </a:xfrm>
        </p:spPr>
        <p:txBody>
          <a:bodyPr>
            <a:normAutofit/>
          </a:bodyPr>
          <a:lstStyle/>
          <a:p>
            <a:pPr algn="l"/>
            <a:r>
              <a:rPr lang="fr-BE" sz="4400" dirty="0"/>
              <a:t>Merci pour votre attention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A30EF85-CCF2-49B2-BCB6-D1AD20DBA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7680" y="1911847"/>
            <a:ext cx="3346301" cy="3296638"/>
          </a:xfrm>
        </p:spPr>
        <p:txBody>
          <a:bodyPr>
            <a:normAutofit/>
          </a:bodyPr>
          <a:lstStyle/>
          <a:p>
            <a:pPr algn="l"/>
            <a:endParaRPr lang="fr-BE" dirty="0"/>
          </a:p>
          <a:p>
            <a:pPr algn="l"/>
            <a:endParaRPr lang="fr-BE" dirty="0"/>
          </a:p>
          <a:p>
            <a:pPr algn="l"/>
            <a:r>
              <a:rPr lang="fr-BE" sz="2000" dirty="0"/>
              <a:t>Information riverains</a:t>
            </a:r>
          </a:p>
          <a:p>
            <a:pPr algn="l"/>
            <a:r>
              <a:rPr lang="fr-BE" sz="2000" dirty="0">
                <a:solidFill>
                  <a:schemeClr val="accent6">
                    <a:lumMod val="50000"/>
                  </a:schemeClr>
                </a:solidFill>
              </a:rPr>
              <a:t>www.sdchertal.be</a:t>
            </a:r>
          </a:p>
          <a:p>
            <a:pPr algn="l"/>
            <a:r>
              <a:rPr lang="fr-BE" sz="2000" dirty="0">
                <a:solidFill>
                  <a:schemeClr val="accent6">
                    <a:lumMod val="50000"/>
                  </a:schemeClr>
                </a:solidFill>
              </a:rPr>
              <a:t>contact@sdchertal.be</a:t>
            </a:r>
          </a:p>
          <a:p>
            <a:pPr algn="l"/>
            <a:r>
              <a:rPr lang="fr-BE" sz="2000" dirty="0">
                <a:solidFill>
                  <a:schemeClr val="accent6">
                    <a:lumMod val="50000"/>
                  </a:schemeClr>
                </a:solidFill>
              </a:rPr>
              <a:t>+32 (0) 476 30 26 50 </a:t>
            </a:r>
          </a:p>
          <a:p>
            <a:pPr algn="l"/>
            <a:r>
              <a:rPr lang="fr-BE" sz="2000" dirty="0"/>
              <a:t>(accessible de 9 à 16 heures)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0C1ACA2-A931-4822-8576-245B12801D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3479" y="5604410"/>
            <a:ext cx="2143025" cy="844323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11A0B4-FD7F-463C-8920-4C3786B4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AA4AD-53B8-4B20-801F-E29102EE1C18}" type="slidenum">
              <a:rPr lang="fr-BE" smtClean="0"/>
              <a:t>25</a:t>
            </a:fld>
            <a:endParaRPr lang="fr-BE" dirty="0"/>
          </a:p>
        </p:txBody>
      </p:sp>
      <p:pic>
        <p:nvPicPr>
          <p:cNvPr id="6" name="Image 5" descr="Une image contenant Photographie aérienne, plein air, aérien, Vue plongeante&#10;&#10;Le contenu généré par l’IA peut être incorrect.">
            <a:extLst>
              <a:ext uri="{FF2B5EF4-FFF2-40B4-BE49-F238E27FC236}">
                <a16:creationId xmlns:a16="http://schemas.microsoft.com/office/drawing/2014/main" id="{C8019DD7-67B6-2917-1F6A-EB8733A42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92" y="1270932"/>
            <a:ext cx="7673131" cy="431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638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76612ae1-8745-4278-b625-dea173c178c9" xsi:nil="true"/>
    <lcf76f155ced4ddcb4097134ff3c332f xmlns="76612ae1-8745-4278-b625-dea173c178c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63186EEABD134BA66E7D28D7137966" ma:contentTypeVersion="12" ma:contentTypeDescription="Crée un document." ma:contentTypeScope="" ma:versionID="b6e62ca9190fdbb03e797a8f325cac89">
  <xsd:schema xmlns:xsd="http://www.w3.org/2001/XMLSchema" xmlns:xs="http://www.w3.org/2001/XMLSchema" xmlns:p="http://schemas.microsoft.com/office/2006/metadata/properties" xmlns:ns2="76612ae1-8745-4278-b625-dea173c178c9" targetNamespace="http://schemas.microsoft.com/office/2006/metadata/properties" ma:root="true" ma:fieldsID="cf0290d3c5920dc3669f7f3b36ff85df" ns2:_="">
    <xsd:import namespace="76612ae1-8745-4278-b625-dea173c178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612ae1-8745-4278-b625-dea173c178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beb2f652-a870-427a-89f9-5c84fb3d72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7D5A32-ADD2-4E15-8822-9FBB5851E949}">
  <ds:schemaRefs>
    <ds:schemaRef ds:uri="09797b23-8597-40b2-b36f-f13db7abf2d9"/>
    <ds:schemaRef ds:uri="907e5c8f-2019-4b5c-a8c1-83afd31db6f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9f2f746-dd3e-4d13-83b1-c2d2eb6f3985"/>
    <ds:schemaRef ds:uri="77e38366-a46e-4803-b453-c1c04ec3c591"/>
    <ds:schemaRef ds:uri="76612ae1-8745-4278-b625-dea173c178c9"/>
  </ds:schemaRefs>
</ds:datastoreItem>
</file>

<file path=customXml/itemProps2.xml><?xml version="1.0" encoding="utf-8"?>
<ds:datastoreItem xmlns:ds="http://schemas.openxmlformats.org/officeDocument/2006/customXml" ds:itemID="{D2A1E434-B4B3-48C4-AA5C-141C1A0E31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C45272-AA84-4FF4-9A1E-5201BA86A2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612ae1-8745-4278-b625-dea173c178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648</Words>
  <Application>Microsoft Office PowerPoint</Application>
  <PresentationFormat>Grand écran</PresentationFormat>
  <Paragraphs>158</Paragraphs>
  <Slides>25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Thème Office</vt:lpstr>
      <vt:lpstr>CHERTAL – état d’avancement  Novembre 2025</vt:lpstr>
      <vt:lpstr>Démantèlement du site de Chertal Comité d’accompagnement  Le 18 novembre 2025</vt:lpstr>
      <vt:lpstr>Présentation PowerPoint</vt:lpstr>
      <vt:lpstr>Présentation PowerPoint</vt:lpstr>
      <vt:lpstr>Rappel</vt:lpstr>
      <vt:lpstr>Rappel</vt:lpstr>
      <vt:lpstr>État d’avancement: partie TLB</vt:lpstr>
      <vt:lpstr>État d’avancement: partie TLB </vt:lpstr>
      <vt:lpstr>État d’avancement: partie TLB</vt:lpstr>
      <vt:lpstr>État d’avancement: partie ACC</vt:lpstr>
      <vt:lpstr>État d’avancement: partie ACC </vt:lpstr>
      <vt:lpstr>État d’avancement: partie ACC</vt:lpstr>
      <vt:lpstr>État d’avancement: partie ACC</vt:lpstr>
      <vt:lpstr>Plan de surveillance</vt:lpstr>
      <vt:lpstr>Déchets: autre que métaux </vt:lpstr>
      <vt:lpstr>Déchets: Fer Aperçu jusqu’à novembre 2025: </vt:lpstr>
      <vt:lpstr>Sujets supplémentaires</vt:lpstr>
      <vt:lpstr>Présentation PowerPoint</vt:lpstr>
      <vt:lpstr>Rappel</vt:lpstr>
      <vt:lpstr>Contacts riverains</vt:lpstr>
      <vt:lpstr>Exercices militaires</vt:lpstr>
      <vt:lpstr>Présentation PowerPoint</vt:lpstr>
      <vt:lpstr>Planification TLB et ACC</vt:lpstr>
      <vt:lpstr>Présentation PowerPoint</vt:lpstr>
      <vt:lpstr>Merci pour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Démantèlement Chertal</dc:title>
  <dc:creator>Sabine Huc</dc:creator>
  <cp:lastModifiedBy>Jacques ROLAND</cp:lastModifiedBy>
  <cp:revision>10</cp:revision>
  <cp:lastPrinted>2024-10-22T08:31:05Z</cp:lastPrinted>
  <dcterms:created xsi:type="dcterms:W3CDTF">2022-01-11T08:33:18Z</dcterms:created>
  <dcterms:modified xsi:type="dcterms:W3CDTF">2025-11-18T11:49:39Z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xd_ProgID">
    <vt:lpwstr/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GUID">
    <vt:lpwstr>a9f6ba7a-0538-455b-bf6e-695cdff0b8a5</vt:lpwstr>
  </property>
  <property fmtid="{D5CDD505-2E9C-101B-9397-08002B2CF9AE}" pid="9" name="xd_Signature">
    <vt:bool>false</vt:bool>
  </property>
  <property fmtid="{D5CDD505-2E9C-101B-9397-08002B2CF9AE}" pid="10" name="ContentTypeId">
    <vt:lpwstr>0x0101001263186EEABD134BA66E7D28D7137966</vt:lpwstr>
  </property>
</Properties>
</file>